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9" r:id="rId9"/>
    <p:sldId id="263" r:id="rId10"/>
    <p:sldId id="264" r:id="rId11"/>
    <p:sldId id="265" r:id="rId12"/>
    <p:sldId id="266" r:id="rId13"/>
    <p:sldId id="267" r:id="rId14"/>
    <p:sldId id="268"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5" autoAdjust="0"/>
    <p:restoredTop sz="94660"/>
  </p:normalViewPr>
  <p:slideViewPr>
    <p:cSldViewPr snapToGrid="0">
      <p:cViewPr varScale="1">
        <p:scale>
          <a:sx n="111" d="100"/>
          <a:sy n="111" d="100"/>
        </p:scale>
        <p:origin x="37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D02A-E87C-6E54-8400-4E0475765F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E530BD-9F06-0B64-0728-A4BE2E103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A6A7BC-096C-1F1A-D1B2-C68E5B83B7AA}"/>
              </a:ext>
            </a:extLst>
          </p:cNvPr>
          <p:cNvSpPr>
            <a:spLocks noGrp="1"/>
          </p:cNvSpPr>
          <p:nvPr>
            <p:ph type="dt" sz="half" idx="10"/>
          </p:nvPr>
        </p:nvSpPr>
        <p:spPr/>
        <p:txBody>
          <a:bodyPr/>
          <a:lstStyle/>
          <a:p>
            <a:fld id="{11FC6E37-1478-4259-B696-128ADC15FF79}" type="datetimeFigureOut">
              <a:rPr lang="en-US" smtClean="0"/>
              <a:t>5/8/23</a:t>
            </a:fld>
            <a:endParaRPr lang="en-US"/>
          </a:p>
        </p:txBody>
      </p:sp>
      <p:sp>
        <p:nvSpPr>
          <p:cNvPr id="5" name="Footer Placeholder 4">
            <a:extLst>
              <a:ext uri="{FF2B5EF4-FFF2-40B4-BE49-F238E27FC236}">
                <a16:creationId xmlns:a16="http://schemas.microsoft.com/office/drawing/2014/main" id="{6420F73D-2FDE-D87F-BC86-81E1CA87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77D3B-D4FC-5618-22EC-EA2BAF73FD76}"/>
              </a:ext>
            </a:extLst>
          </p:cNvPr>
          <p:cNvSpPr>
            <a:spLocks noGrp="1"/>
          </p:cNvSpPr>
          <p:nvPr>
            <p:ph type="sldNum" sz="quarter" idx="12"/>
          </p:nvPr>
        </p:nvSpPr>
        <p:spPr/>
        <p:txBody>
          <a:bodyPr/>
          <a:lstStyle/>
          <a:p>
            <a:fld id="{EC7869D1-CB72-473B-8CC0-F30B3A82D97C}" type="slidenum">
              <a:rPr lang="en-US" smtClean="0"/>
              <a:t>‹#›</a:t>
            </a:fld>
            <a:endParaRPr lang="en-US"/>
          </a:p>
        </p:txBody>
      </p:sp>
    </p:spTree>
    <p:extLst>
      <p:ext uri="{BB962C8B-B14F-4D97-AF65-F5344CB8AC3E}">
        <p14:creationId xmlns:p14="http://schemas.microsoft.com/office/powerpoint/2010/main" val="399639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71817-A14E-0651-8C85-6D6298B27E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DA48B9-A0CA-2A35-27D9-B8AC5412CF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04159-3866-3347-A531-CF9E482BA345}"/>
              </a:ext>
            </a:extLst>
          </p:cNvPr>
          <p:cNvSpPr>
            <a:spLocks noGrp="1"/>
          </p:cNvSpPr>
          <p:nvPr>
            <p:ph type="dt" sz="half" idx="10"/>
          </p:nvPr>
        </p:nvSpPr>
        <p:spPr/>
        <p:txBody>
          <a:bodyPr/>
          <a:lstStyle/>
          <a:p>
            <a:fld id="{11FC6E37-1478-4259-B696-128ADC15FF79}" type="datetimeFigureOut">
              <a:rPr lang="en-US" smtClean="0"/>
              <a:t>5/8/23</a:t>
            </a:fld>
            <a:endParaRPr lang="en-US"/>
          </a:p>
        </p:txBody>
      </p:sp>
      <p:sp>
        <p:nvSpPr>
          <p:cNvPr id="5" name="Footer Placeholder 4">
            <a:extLst>
              <a:ext uri="{FF2B5EF4-FFF2-40B4-BE49-F238E27FC236}">
                <a16:creationId xmlns:a16="http://schemas.microsoft.com/office/drawing/2014/main" id="{B4FF0F74-4C15-808A-BBBA-A719BC650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F2B14-C22A-46A7-6179-2EBF48C99096}"/>
              </a:ext>
            </a:extLst>
          </p:cNvPr>
          <p:cNvSpPr>
            <a:spLocks noGrp="1"/>
          </p:cNvSpPr>
          <p:nvPr>
            <p:ph type="sldNum" sz="quarter" idx="12"/>
          </p:nvPr>
        </p:nvSpPr>
        <p:spPr/>
        <p:txBody>
          <a:bodyPr/>
          <a:lstStyle/>
          <a:p>
            <a:fld id="{EC7869D1-CB72-473B-8CC0-F30B3A82D97C}" type="slidenum">
              <a:rPr lang="en-US" smtClean="0"/>
              <a:t>‹#›</a:t>
            </a:fld>
            <a:endParaRPr lang="en-US"/>
          </a:p>
        </p:txBody>
      </p:sp>
    </p:spTree>
    <p:extLst>
      <p:ext uri="{BB962C8B-B14F-4D97-AF65-F5344CB8AC3E}">
        <p14:creationId xmlns:p14="http://schemas.microsoft.com/office/powerpoint/2010/main" val="2267551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BB7D15-FB77-6FB4-6EFA-3D27CE5747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936369-9E96-61A1-2469-AB639B02F4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20D31-0D51-8DBD-C658-FE235FBEF49B}"/>
              </a:ext>
            </a:extLst>
          </p:cNvPr>
          <p:cNvSpPr>
            <a:spLocks noGrp="1"/>
          </p:cNvSpPr>
          <p:nvPr>
            <p:ph type="dt" sz="half" idx="10"/>
          </p:nvPr>
        </p:nvSpPr>
        <p:spPr/>
        <p:txBody>
          <a:bodyPr/>
          <a:lstStyle/>
          <a:p>
            <a:fld id="{11FC6E37-1478-4259-B696-128ADC15FF79}" type="datetimeFigureOut">
              <a:rPr lang="en-US" smtClean="0"/>
              <a:t>5/8/23</a:t>
            </a:fld>
            <a:endParaRPr lang="en-US"/>
          </a:p>
        </p:txBody>
      </p:sp>
      <p:sp>
        <p:nvSpPr>
          <p:cNvPr id="5" name="Footer Placeholder 4">
            <a:extLst>
              <a:ext uri="{FF2B5EF4-FFF2-40B4-BE49-F238E27FC236}">
                <a16:creationId xmlns:a16="http://schemas.microsoft.com/office/drawing/2014/main" id="{4C703E85-0BF8-1A04-273E-D28BB3D85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12A7A-2711-87F5-BAEC-611035BECBF4}"/>
              </a:ext>
            </a:extLst>
          </p:cNvPr>
          <p:cNvSpPr>
            <a:spLocks noGrp="1"/>
          </p:cNvSpPr>
          <p:nvPr>
            <p:ph type="sldNum" sz="quarter" idx="12"/>
          </p:nvPr>
        </p:nvSpPr>
        <p:spPr/>
        <p:txBody>
          <a:bodyPr/>
          <a:lstStyle/>
          <a:p>
            <a:fld id="{EC7869D1-CB72-473B-8CC0-F30B3A82D97C}" type="slidenum">
              <a:rPr lang="en-US" smtClean="0"/>
              <a:t>‹#›</a:t>
            </a:fld>
            <a:endParaRPr lang="en-US"/>
          </a:p>
        </p:txBody>
      </p:sp>
    </p:spTree>
    <p:extLst>
      <p:ext uri="{BB962C8B-B14F-4D97-AF65-F5344CB8AC3E}">
        <p14:creationId xmlns:p14="http://schemas.microsoft.com/office/powerpoint/2010/main" val="2895125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CD329-7168-8F1A-FF2D-66F9FC17E5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7B20D3-33A9-6486-338C-BAF9EF57BE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F1A59-524A-5D8A-7C6C-591504385E02}"/>
              </a:ext>
            </a:extLst>
          </p:cNvPr>
          <p:cNvSpPr>
            <a:spLocks noGrp="1"/>
          </p:cNvSpPr>
          <p:nvPr>
            <p:ph type="dt" sz="half" idx="10"/>
          </p:nvPr>
        </p:nvSpPr>
        <p:spPr/>
        <p:txBody>
          <a:bodyPr/>
          <a:lstStyle/>
          <a:p>
            <a:fld id="{11FC6E37-1478-4259-B696-128ADC15FF79}" type="datetimeFigureOut">
              <a:rPr lang="en-US" smtClean="0"/>
              <a:t>5/8/23</a:t>
            </a:fld>
            <a:endParaRPr lang="en-US"/>
          </a:p>
        </p:txBody>
      </p:sp>
      <p:sp>
        <p:nvSpPr>
          <p:cNvPr id="5" name="Footer Placeholder 4">
            <a:extLst>
              <a:ext uri="{FF2B5EF4-FFF2-40B4-BE49-F238E27FC236}">
                <a16:creationId xmlns:a16="http://schemas.microsoft.com/office/drawing/2014/main" id="{C1B53E07-A967-CFFD-7EB0-F8DD6EB2BE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688F8-067B-7AC6-7BB1-94C145E10579}"/>
              </a:ext>
            </a:extLst>
          </p:cNvPr>
          <p:cNvSpPr>
            <a:spLocks noGrp="1"/>
          </p:cNvSpPr>
          <p:nvPr>
            <p:ph type="sldNum" sz="quarter" idx="12"/>
          </p:nvPr>
        </p:nvSpPr>
        <p:spPr/>
        <p:txBody>
          <a:bodyPr/>
          <a:lstStyle/>
          <a:p>
            <a:fld id="{EC7869D1-CB72-473B-8CC0-F30B3A82D97C}" type="slidenum">
              <a:rPr lang="en-US" smtClean="0"/>
              <a:t>‹#›</a:t>
            </a:fld>
            <a:endParaRPr lang="en-US"/>
          </a:p>
        </p:txBody>
      </p:sp>
    </p:spTree>
    <p:extLst>
      <p:ext uri="{BB962C8B-B14F-4D97-AF65-F5344CB8AC3E}">
        <p14:creationId xmlns:p14="http://schemas.microsoft.com/office/powerpoint/2010/main" val="361046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C4D4-EBDB-3927-0EC1-50B95E598F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DA7CBF-B06B-A827-5B15-ACE09E3670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F05D09-5162-A72C-D6B2-8B9DE1A364F0}"/>
              </a:ext>
            </a:extLst>
          </p:cNvPr>
          <p:cNvSpPr>
            <a:spLocks noGrp="1"/>
          </p:cNvSpPr>
          <p:nvPr>
            <p:ph type="dt" sz="half" idx="10"/>
          </p:nvPr>
        </p:nvSpPr>
        <p:spPr/>
        <p:txBody>
          <a:bodyPr/>
          <a:lstStyle/>
          <a:p>
            <a:fld id="{11FC6E37-1478-4259-B696-128ADC15FF79}" type="datetimeFigureOut">
              <a:rPr lang="en-US" smtClean="0"/>
              <a:t>5/8/23</a:t>
            </a:fld>
            <a:endParaRPr lang="en-US"/>
          </a:p>
        </p:txBody>
      </p:sp>
      <p:sp>
        <p:nvSpPr>
          <p:cNvPr id="5" name="Footer Placeholder 4">
            <a:extLst>
              <a:ext uri="{FF2B5EF4-FFF2-40B4-BE49-F238E27FC236}">
                <a16:creationId xmlns:a16="http://schemas.microsoft.com/office/drawing/2014/main" id="{0ACE193D-BBDB-E9C9-4B70-A49044E81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F2F89-2E5F-447C-F5E5-FBF2B339B364}"/>
              </a:ext>
            </a:extLst>
          </p:cNvPr>
          <p:cNvSpPr>
            <a:spLocks noGrp="1"/>
          </p:cNvSpPr>
          <p:nvPr>
            <p:ph type="sldNum" sz="quarter" idx="12"/>
          </p:nvPr>
        </p:nvSpPr>
        <p:spPr/>
        <p:txBody>
          <a:bodyPr/>
          <a:lstStyle/>
          <a:p>
            <a:fld id="{EC7869D1-CB72-473B-8CC0-F30B3A82D97C}" type="slidenum">
              <a:rPr lang="en-US" smtClean="0"/>
              <a:t>‹#›</a:t>
            </a:fld>
            <a:endParaRPr lang="en-US"/>
          </a:p>
        </p:txBody>
      </p:sp>
    </p:spTree>
    <p:extLst>
      <p:ext uri="{BB962C8B-B14F-4D97-AF65-F5344CB8AC3E}">
        <p14:creationId xmlns:p14="http://schemas.microsoft.com/office/powerpoint/2010/main" val="3696040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12A4A-0F97-59AB-2F51-D01D8FBFC6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54864-5FCF-8BF8-B77D-41E1801A54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F63AA1-C099-9A16-03CF-B0036386FC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DF5F6D-7FB9-0B67-1761-E83908BB10D1}"/>
              </a:ext>
            </a:extLst>
          </p:cNvPr>
          <p:cNvSpPr>
            <a:spLocks noGrp="1"/>
          </p:cNvSpPr>
          <p:nvPr>
            <p:ph type="dt" sz="half" idx="10"/>
          </p:nvPr>
        </p:nvSpPr>
        <p:spPr/>
        <p:txBody>
          <a:bodyPr/>
          <a:lstStyle/>
          <a:p>
            <a:fld id="{11FC6E37-1478-4259-B696-128ADC15FF79}" type="datetimeFigureOut">
              <a:rPr lang="en-US" smtClean="0"/>
              <a:t>5/8/23</a:t>
            </a:fld>
            <a:endParaRPr lang="en-US"/>
          </a:p>
        </p:txBody>
      </p:sp>
      <p:sp>
        <p:nvSpPr>
          <p:cNvPr id="6" name="Footer Placeholder 5">
            <a:extLst>
              <a:ext uri="{FF2B5EF4-FFF2-40B4-BE49-F238E27FC236}">
                <a16:creationId xmlns:a16="http://schemas.microsoft.com/office/drawing/2014/main" id="{287904A0-D183-4F05-B172-0188FE6329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DA7D4C-D0B4-77A2-0137-E2A371FC5360}"/>
              </a:ext>
            </a:extLst>
          </p:cNvPr>
          <p:cNvSpPr>
            <a:spLocks noGrp="1"/>
          </p:cNvSpPr>
          <p:nvPr>
            <p:ph type="sldNum" sz="quarter" idx="12"/>
          </p:nvPr>
        </p:nvSpPr>
        <p:spPr/>
        <p:txBody>
          <a:bodyPr/>
          <a:lstStyle/>
          <a:p>
            <a:fld id="{EC7869D1-CB72-473B-8CC0-F30B3A82D97C}" type="slidenum">
              <a:rPr lang="en-US" smtClean="0"/>
              <a:t>‹#›</a:t>
            </a:fld>
            <a:endParaRPr lang="en-US"/>
          </a:p>
        </p:txBody>
      </p:sp>
    </p:spTree>
    <p:extLst>
      <p:ext uri="{BB962C8B-B14F-4D97-AF65-F5344CB8AC3E}">
        <p14:creationId xmlns:p14="http://schemas.microsoft.com/office/powerpoint/2010/main" val="1379834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B61C-F8F4-35A2-A7BD-C1574CEF56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4BDDB1-7147-25A3-5EAD-553D71BEA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D906BB-7567-123B-516C-76F2518BFF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B5957E-AA19-DD04-3264-D0F76BE262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75901-EBDF-0E68-133A-04E0B537A9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ABF508-A646-B831-E2E4-985A3A0D5132}"/>
              </a:ext>
            </a:extLst>
          </p:cNvPr>
          <p:cNvSpPr>
            <a:spLocks noGrp="1"/>
          </p:cNvSpPr>
          <p:nvPr>
            <p:ph type="dt" sz="half" idx="10"/>
          </p:nvPr>
        </p:nvSpPr>
        <p:spPr/>
        <p:txBody>
          <a:bodyPr/>
          <a:lstStyle/>
          <a:p>
            <a:fld id="{11FC6E37-1478-4259-B696-128ADC15FF79}" type="datetimeFigureOut">
              <a:rPr lang="en-US" smtClean="0"/>
              <a:t>5/8/23</a:t>
            </a:fld>
            <a:endParaRPr lang="en-US"/>
          </a:p>
        </p:txBody>
      </p:sp>
      <p:sp>
        <p:nvSpPr>
          <p:cNvPr id="8" name="Footer Placeholder 7">
            <a:extLst>
              <a:ext uri="{FF2B5EF4-FFF2-40B4-BE49-F238E27FC236}">
                <a16:creationId xmlns:a16="http://schemas.microsoft.com/office/drawing/2014/main" id="{B1C296BC-3C30-A6DF-4D3C-BDC137F900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4E1392-6BAD-AF4B-31F6-0BF1A4BAB40A}"/>
              </a:ext>
            </a:extLst>
          </p:cNvPr>
          <p:cNvSpPr>
            <a:spLocks noGrp="1"/>
          </p:cNvSpPr>
          <p:nvPr>
            <p:ph type="sldNum" sz="quarter" idx="12"/>
          </p:nvPr>
        </p:nvSpPr>
        <p:spPr/>
        <p:txBody>
          <a:bodyPr/>
          <a:lstStyle/>
          <a:p>
            <a:fld id="{EC7869D1-CB72-473B-8CC0-F30B3A82D97C}" type="slidenum">
              <a:rPr lang="en-US" smtClean="0"/>
              <a:t>‹#›</a:t>
            </a:fld>
            <a:endParaRPr lang="en-US"/>
          </a:p>
        </p:txBody>
      </p:sp>
    </p:spTree>
    <p:extLst>
      <p:ext uri="{BB962C8B-B14F-4D97-AF65-F5344CB8AC3E}">
        <p14:creationId xmlns:p14="http://schemas.microsoft.com/office/powerpoint/2010/main" val="1604393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39CD-3C40-C5EE-1E79-1B3D6E6F65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C745D0-228C-518C-D33D-6B3A35BD0C1F}"/>
              </a:ext>
            </a:extLst>
          </p:cNvPr>
          <p:cNvSpPr>
            <a:spLocks noGrp="1"/>
          </p:cNvSpPr>
          <p:nvPr>
            <p:ph type="dt" sz="half" idx="10"/>
          </p:nvPr>
        </p:nvSpPr>
        <p:spPr/>
        <p:txBody>
          <a:bodyPr/>
          <a:lstStyle/>
          <a:p>
            <a:fld id="{11FC6E37-1478-4259-B696-128ADC15FF79}" type="datetimeFigureOut">
              <a:rPr lang="en-US" smtClean="0"/>
              <a:t>5/8/23</a:t>
            </a:fld>
            <a:endParaRPr lang="en-US"/>
          </a:p>
        </p:txBody>
      </p:sp>
      <p:sp>
        <p:nvSpPr>
          <p:cNvPr id="4" name="Footer Placeholder 3">
            <a:extLst>
              <a:ext uri="{FF2B5EF4-FFF2-40B4-BE49-F238E27FC236}">
                <a16:creationId xmlns:a16="http://schemas.microsoft.com/office/drawing/2014/main" id="{667B88AA-7F44-0E96-0674-2C9C088B2F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39D820-1F32-1107-027F-A057EC2EC523}"/>
              </a:ext>
            </a:extLst>
          </p:cNvPr>
          <p:cNvSpPr>
            <a:spLocks noGrp="1"/>
          </p:cNvSpPr>
          <p:nvPr>
            <p:ph type="sldNum" sz="quarter" idx="12"/>
          </p:nvPr>
        </p:nvSpPr>
        <p:spPr/>
        <p:txBody>
          <a:bodyPr/>
          <a:lstStyle/>
          <a:p>
            <a:fld id="{EC7869D1-CB72-473B-8CC0-F30B3A82D97C}" type="slidenum">
              <a:rPr lang="en-US" smtClean="0"/>
              <a:t>‹#›</a:t>
            </a:fld>
            <a:endParaRPr lang="en-US"/>
          </a:p>
        </p:txBody>
      </p:sp>
    </p:spTree>
    <p:extLst>
      <p:ext uri="{BB962C8B-B14F-4D97-AF65-F5344CB8AC3E}">
        <p14:creationId xmlns:p14="http://schemas.microsoft.com/office/powerpoint/2010/main" val="136512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EE7A9-6F76-31A9-4B84-33C7D4F65EDB}"/>
              </a:ext>
            </a:extLst>
          </p:cNvPr>
          <p:cNvSpPr>
            <a:spLocks noGrp="1"/>
          </p:cNvSpPr>
          <p:nvPr>
            <p:ph type="dt" sz="half" idx="10"/>
          </p:nvPr>
        </p:nvSpPr>
        <p:spPr/>
        <p:txBody>
          <a:bodyPr/>
          <a:lstStyle/>
          <a:p>
            <a:fld id="{11FC6E37-1478-4259-B696-128ADC15FF79}" type="datetimeFigureOut">
              <a:rPr lang="en-US" smtClean="0"/>
              <a:t>5/8/23</a:t>
            </a:fld>
            <a:endParaRPr lang="en-US"/>
          </a:p>
        </p:txBody>
      </p:sp>
      <p:sp>
        <p:nvSpPr>
          <p:cNvPr id="3" name="Footer Placeholder 2">
            <a:extLst>
              <a:ext uri="{FF2B5EF4-FFF2-40B4-BE49-F238E27FC236}">
                <a16:creationId xmlns:a16="http://schemas.microsoft.com/office/drawing/2014/main" id="{BB5C4F44-51A2-00EF-E615-8D5459BEE5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F2045D-74B5-06CA-7291-184B06F542FA}"/>
              </a:ext>
            </a:extLst>
          </p:cNvPr>
          <p:cNvSpPr>
            <a:spLocks noGrp="1"/>
          </p:cNvSpPr>
          <p:nvPr>
            <p:ph type="sldNum" sz="quarter" idx="12"/>
          </p:nvPr>
        </p:nvSpPr>
        <p:spPr/>
        <p:txBody>
          <a:bodyPr/>
          <a:lstStyle/>
          <a:p>
            <a:fld id="{EC7869D1-CB72-473B-8CC0-F30B3A82D97C}" type="slidenum">
              <a:rPr lang="en-US" smtClean="0"/>
              <a:t>‹#›</a:t>
            </a:fld>
            <a:endParaRPr lang="en-US"/>
          </a:p>
        </p:txBody>
      </p:sp>
    </p:spTree>
    <p:extLst>
      <p:ext uri="{BB962C8B-B14F-4D97-AF65-F5344CB8AC3E}">
        <p14:creationId xmlns:p14="http://schemas.microsoft.com/office/powerpoint/2010/main" val="2096661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87DD-30E1-8583-12E0-4E5E6DE98E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EF08A5-BE50-5166-C563-C489FA0E1E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CE5B93-56E2-4AFC-1CCD-6FF3F86F4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F74E98-5224-7A5D-2E96-5EA0379B02D2}"/>
              </a:ext>
            </a:extLst>
          </p:cNvPr>
          <p:cNvSpPr>
            <a:spLocks noGrp="1"/>
          </p:cNvSpPr>
          <p:nvPr>
            <p:ph type="dt" sz="half" idx="10"/>
          </p:nvPr>
        </p:nvSpPr>
        <p:spPr/>
        <p:txBody>
          <a:bodyPr/>
          <a:lstStyle/>
          <a:p>
            <a:fld id="{11FC6E37-1478-4259-B696-128ADC15FF79}" type="datetimeFigureOut">
              <a:rPr lang="en-US" smtClean="0"/>
              <a:t>5/8/23</a:t>
            </a:fld>
            <a:endParaRPr lang="en-US"/>
          </a:p>
        </p:txBody>
      </p:sp>
      <p:sp>
        <p:nvSpPr>
          <p:cNvPr id="6" name="Footer Placeholder 5">
            <a:extLst>
              <a:ext uri="{FF2B5EF4-FFF2-40B4-BE49-F238E27FC236}">
                <a16:creationId xmlns:a16="http://schemas.microsoft.com/office/drawing/2014/main" id="{112AC81A-2D7E-FC4E-9534-9F613535A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3DB8A-AA04-859D-A7F7-3DD3FFC7EE20}"/>
              </a:ext>
            </a:extLst>
          </p:cNvPr>
          <p:cNvSpPr>
            <a:spLocks noGrp="1"/>
          </p:cNvSpPr>
          <p:nvPr>
            <p:ph type="sldNum" sz="quarter" idx="12"/>
          </p:nvPr>
        </p:nvSpPr>
        <p:spPr/>
        <p:txBody>
          <a:bodyPr/>
          <a:lstStyle/>
          <a:p>
            <a:fld id="{EC7869D1-CB72-473B-8CC0-F30B3A82D97C}" type="slidenum">
              <a:rPr lang="en-US" smtClean="0"/>
              <a:t>‹#›</a:t>
            </a:fld>
            <a:endParaRPr lang="en-US"/>
          </a:p>
        </p:txBody>
      </p:sp>
    </p:spTree>
    <p:extLst>
      <p:ext uri="{BB962C8B-B14F-4D97-AF65-F5344CB8AC3E}">
        <p14:creationId xmlns:p14="http://schemas.microsoft.com/office/powerpoint/2010/main" val="830940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0120-913C-0A8C-C577-E7B345318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E1E4DD-C93D-973C-BC7B-0DE11B0945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9B2120-5781-0753-8F5D-2F2279827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64CC5D-E38C-7747-9340-8F60F26D2938}"/>
              </a:ext>
            </a:extLst>
          </p:cNvPr>
          <p:cNvSpPr>
            <a:spLocks noGrp="1"/>
          </p:cNvSpPr>
          <p:nvPr>
            <p:ph type="dt" sz="half" idx="10"/>
          </p:nvPr>
        </p:nvSpPr>
        <p:spPr/>
        <p:txBody>
          <a:bodyPr/>
          <a:lstStyle/>
          <a:p>
            <a:fld id="{11FC6E37-1478-4259-B696-128ADC15FF79}" type="datetimeFigureOut">
              <a:rPr lang="en-US" smtClean="0"/>
              <a:t>5/8/23</a:t>
            </a:fld>
            <a:endParaRPr lang="en-US"/>
          </a:p>
        </p:txBody>
      </p:sp>
      <p:sp>
        <p:nvSpPr>
          <p:cNvPr id="6" name="Footer Placeholder 5">
            <a:extLst>
              <a:ext uri="{FF2B5EF4-FFF2-40B4-BE49-F238E27FC236}">
                <a16:creationId xmlns:a16="http://schemas.microsoft.com/office/drawing/2014/main" id="{6A983048-A5D0-EB9B-357D-F847D3FB6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BD4DEA-8935-2689-B299-5F35928D9AD2}"/>
              </a:ext>
            </a:extLst>
          </p:cNvPr>
          <p:cNvSpPr>
            <a:spLocks noGrp="1"/>
          </p:cNvSpPr>
          <p:nvPr>
            <p:ph type="sldNum" sz="quarter" idx="12"/>
          </p:nvPr>
        </p:nvSpPr>
        <p:spPr/>
        <p:txBody>
          <a:bodyPr/>
          <a:lstStyle/>
          <a:p>
            <a:fld id="{EC7869D1-CB72-473B-8CC0-F30B3A82D97C}" type="slidenum">
              <a:rPr lang="en-US" smtClean="0"/>
              <a:t>‹#›</a:t>
            </a:fld>
            <a:endParaRPr lang="en-US"/>
          </a:p>
        </p:txBody>
      </p:sp>
    </p:spTree>
    <p:extLst>
      <p:ext uri="{BB962C8B-B14F-4D97-AF65-F5344CB8AC3E}">
        <p14:creationId xmlns:p14="http://schemas.microsoft.com/office/powerpoint/2010/main" val="3995998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6B51EB-2033-079B-D440-406AD34308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FEC95D-932C-FA73-4FA7-DA759CCDF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93D51-F22B-EFB2-2107-C60DFE6C6D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C6E37-1478-4259-B696-128ADC15FF79}" type="datetimeFigureOut">
              <a:rPr lang="en-US" smtClean="0"/>
              <a:t>5/8/23</a:t>
            </a:fld>
            <a:endParaRPr lang="en-US"/>
          </a:p>
        </p:txBody>
      </p:sp>
      <p:sp>
        <p:nvSpPr>
          <p:cNvPr id="5" name="Footer Placeholder 4">
            <a:extLst>
              <a:ext uri="{FF2B5EF4-FFF2-40B4-BE49-F238E27FC236}">
                <a16:creationId xmlns:a16="http://schemas.microsoft.com/office/drawing/2014/main" id="{33A1D416-772F-2BD1-3034-870E5AE21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2332DA-37BF-8EBC-2388-693C0C696A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869D1-CB72-473B-8CC0-F30B3A82D97C}" type="slidenum">
              <a:rPr lang="en-US" smtClean="0"/>
              <a:t>‹#›</a:t>
            </a:fld>
            <a:endParaRPr lang="en-US"/>
          </a:p>
        </p:txBody>
      </p:sp>
    </p:spTree>
    <p:extLst>
      <p:ext uri="{BB962C8B-B14F-4D97-AF65-F5344CB8AC3E}">
        <p14:creationId xmlns:p14="http://schemas.microsoft.com/office/powerpoint/2010/main" val="2620721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publicdomainpictures.net/view-image.php?image=232235&amp;picture=window-tree-landscape-view"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youtu.be/llWJPzYFCY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MbGQJ6Zys6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1071388"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zing Tables — Urban Whey">
            <a:extLst>
              <a:ext uri="{FF2B5EF4-FFF2-40B4-BE49-F238E27FC236}">
                <a16:creationId xmlns:a16="http://schemas.microsoft.com/office/drawing/2014/main" id="{4DCC3933-A002-8897-684D-9203E2717F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252" r="9092" b="27808"/>
          <a:stretch/>
        </p:blipFill>
        <p:spPr bwMode="auto">
          <a:xfrm>
            <a:off x="3523485" y="10"/>
            <a:ext cx="8668512" cy="6857990"/>
          </a:xfrm>
          <a:prstGeom prst="rect">
            <a:avLst/>
          </a:prstGeom>
          <a:noFill/>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12DBC4-9F48-A496-E6FC-2B0BE008C1A0}"/>
              </a:ext>
            </a:extLst>
          </p:cNvPr>
          <p:cNvSpPr>
            <a:spLocks noGrp="1"/>
          </p:cNvSpPr>
          <p:nvPr>
            <p:ph type="ctrTitle"/>
          </p:nvPr>
        </p:nvSpPr>
        <p:spPr>
          <a:xfrm>
            <a:off x="477981" y="1122363"/>
            <a:ext cx="4023360" cy="3204134"/>
          </a:xfrm>
        </p:spPr>
        <p:txBody>
          <a:bodyPr anchor="b">
            <a:normAutofit/>
          </a:bodyPr>
          <a:lstStyle/>
          <a:p>
            <a:pPr algn="l"/>
            <a:r>
              <a:rPr lang="en-US" sz="4800">
                <a:latin typeface="Baskerville Old Face" panose="02020602080505020303" pitchFamily="18" charset="0"/>
              </a:rPr>
              <a:t>Living Soulfully</a:t>
            </a:r>
            <a:br>
              <a:rPr lang="en-US" sz="4800">
                <a:latin typeface="Baskerville Old Face" panose="02020602080505020303" pitchFamily="18" charset="0"/>
              </a:rPr>
            </a:br>
            <a:endParaRPr lang="en-US" sz="4800">
              <a:latin typeface="Baskerville Old Face" panose="02020602080505020303" pitchFamily="18" charset="0"/>
            </a:endParaRPr>
          </a:p>
        </p:txBody>
      </p:sp>
      <p:sp>
        <p:nvSpPr>
          <p:cNvPr id="3" name="Subtitle 2">
            <a:extLst>
              <a:ext uri="{FF2B5EF4-FFF2-40B4-BE49-F238E27FC236}">
                <a16:creationId xmlns:a16="http://schemas.microsoft.com/office/drawing/2014/main" id="{FDFF3D09-1CE7-9197-AA0C-95248EBAE227}"/>
              </a:ext>
            </a:extLst>
          </p:cNvPr>
          <p:cNvSpPr>
            <a:spLocks noGrp="1"/>
          </p:cNvSpPr>
          <p:nvPr>
            <p:ph type="subTitle" idx="1"/>
          </p:nvPr>
        </p:nvSpPr>
        <p:spPr>
          <a:xfrm>
            <a:off x="477980" y="3976382"/>
            <a:ext cx="4023359" cy="2466363"/>
          </a:xfrm>
        </p:spPr>
        <p:txBody>
          <a:bodyPr>
            <a:normAutofit fontScale="25000" lnSpcReduction="20000"/>
          </a:bodyPr>
          <a:lstStyle/>
          <a:p>
            <a:pPr algn="l"/>
            <a:r>
              <a:rPr lang="en-US" sz="8000" dirty="0">
                <a:latin typeface="Baskerville Old Face" panose="02020602080505020303" pitchFamily="18" charset="0"/>
              </a:rPr>
              <a:t>Abundance From a Provident God:</a:t>
            </a:r>
          </a:p>
          <a:p>
            <a:pPr algn="l"/>
            <a:r>
              <a:rPr lang="en-US" sz="4000" dirty="0">
                <a:latin typeface="Baskerville Old Face" panose="02020602080505020303" pitchFamily="18" charset="0"/>
              </a:rPr>
              <a:t>2 Kings 4:42-44    The Message</a:t>
            </a:r>
          </a:p>
          <a:p>
            <a:pPr algn="l"/>
            <a:r>
              <a:rPr lang="en-US" sz="4000" dirty="0">
                <a:latin typeface="Baskerville Old Face" panose="02020602080505020303" pitchFamily="18" charset="0"/>
              </a:rPr>
              <a:t> One day a man arrived from Baal </a:t>
            </a:r>
            <a:r>
              <a:rPr lang="en-US" sz="4000" dirty="0" err="1">
                <a:latin typeface="Baskerville Old Face" panose="02020602080505020303" pitchFamily="18" charset="0"/>
              </a:rPr>
              <a:t>Shalishah</a:t>
            </a:r>
            <a:r>
              <a:rPr lang="en-US" sz="4000" dirty="0">
                <a:latin typeface="Baskerville Old Face" panose="02020602080505020303" pitchFamily="18" charset="0"/>
              </a:rPr>
              <a:t>. He brought the man of God twenty loaves of fresh-baked bread from the early harvest, along with a few apples from the orchard.</a:t>
            </a:r>
          </a:p>
          <a:p>
            <a:pPr algn="l"/>
            <a:r>
              <a:rPr lang="en-US" sz="4000" dirty="0">
                <a:latin typeface="Baskerville Old Face" panose="02020602080505020303" pitchFamily="18" charset="0"/>
              </a:rPr>
              <a:t>Elisha said, “Pass it around to the people to eat.”</a:t>
            </a:r>
          </a:p>
          <a:p>
            <a:pPr algn="l"/>
            <a:r>
              <a:rPr lang="en-US" sz="4000" dirty="0">
                <a:latin typeface="Baskerville Old Face" panose="02020602080505020303" pitchFamily="18" charset="0"/>
              </a:rPr>
              <a:t>His servant said, “For a hundred men? There’s not nearly enough!”</a:t>
            </a:r>
          </a:p>
          <a:p>
            <a:pPr algn="l"/>
            <a:r>
              <a:rPr lang="en-US" sz="4000" dirty="0">
                <a:latin typeface="Baskerville Old Face" panose="02020602080505020303" pitchFamily="18" charset="0"/>
              </a:rPr>
              <a:t>Elisha said, “Just go ahead and do it. God says there’s plenty.”</a:t>
            </a:r>
          </a:p>
          <a:p>
            <a:pPr algn="l"/>
            <a:r>
              <a:rPr lang="en-US" sz="4000" dirty="0">
                <a:latin typeface="Baskerville Old Face" panose="02020602080505020303" pitchFamily="18" charset="0"/>
              </a:rPr>
              <a:t> And sure enough, there was. He passed around what he had—they not only ate, but had leftovers. </a:t>
            </a:r>
          </a:p>
          <a:p>
            <a:pPr algn="l"/>
            <a:endParaRPr lang="en-US" sz="2000" dirty="0">
              <a:latin typeface="Baskerville Old Face" panose="02020602080505020303" pitchFamily="18" charset="0"/>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7647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4" descr="The Captivating World of Mary Oliver | Time">
            <a:extLst>
              <a:ext uri="{FF2B5EF4-FFF2-40B4-BE49-F238E27FC236}">
                <a16:creationId xmlns:a16="http://schemas.microsoft.com/office/drawing/2014/main" id="{7D3EC521-CCD2-5EEA-D2F3-55B71D5E5BC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0891" r="1" b="10892"/>
          <a:stretch/>
        </p:blipFill>
        <p:spPr bwMode="auto">
          <a:xfrm rot="10800000" flipV="1">
            <a:off x="-9527" y="3725"/>
            <a:ext cx="5846165" cy="68505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28" name="Freeform: Shape 27">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31" name="Freeform: Shape 30">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Freeform: Shape 31">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5" name="Title 4">
            <a:extLst>
              <a:ext uri="{FF2B5EF4-FFF2-40B4-BE49-F238E27FC236}">
                <a16:creationId xmlns:a16="http://schemas.microsoft.com/office/drawing/2014/main" id="{2C673542-219A-7A4A-24C5-2D156336C3A3}"/>
              </a:ext>
            </a:extLst>
          </p:cNvPr>
          <p:cNvSpPr>
            <a:spLocks noGrp="1"/>
          </p:cNvSpPr>
          <p:nvPr>
            <p:ph type="title"/>
          </p:nvPr>
        </p:nvSpPr>
        <p:spPr>
          <a:xfrm>
            <a:off x="6094105" y="802955"/>
            <a:ext cx="4977976" cy="1454051"/>
          </a:xfrm>
        </p:spPr>
        <p:txBody>
          <a:bodyPr anchor="b">
            <a:normAutofit/>
          </a:bodyPr>
          <a:lstStyle/>
          <a:p>
            <a:r>
              <a:rPr lang="en-US" sz="3600" dirty="0">
                <a:solidFill>
                  <a:schemeClr val="tx2"/>
                </a:solidFill>
                <a:latin typeface="Baskerville Old Face" panose="02020602080505020303" pitchFamily="18" charset="0"/>
              </a:rPr>
              <a:t>“walk slowly…bow often…”</a:t>
            </a:r>
          </a:p>
        </p:txBody>
      </p:sp>
      <p:sp>
        <p:nvSpPr>
          <p:cNvPr id="3" name="Content Placeholder 2">
            <a:extLst>
              <a:ext uri="{FF2B5EF4-FFF2-40B4-BE49-F238E27FC236}">
                <a16:creationId xmlns:a16="http://schemas.microsoft.com/office/drawing/2014/main" id="{3A38A59D-AE11-CAC0-3900-E0DAD874366E}"/>
              </a:ext>
            </a:extLst>
          </p:cNvPr>
          <p:cNvSpPr>
            <a:spLocks noGrp="1"/>
          </p:cNvSpPr>
          <p:nvPr>
            <p:ph idx="1"/>
          </p:nvPr>
        </p:nvSpPr>
        <p:spPr>
          <a:xfrm>
            <a:off x="6090067" y="2689741"/>
            <a:ext cx="4977578" cy="3639289"/>
          </a:xfrm>
        </p:spPr>
        <p:txBody>
          <a:bodyPr anchor="ctr">
            <a:normAutofit fontScale="55000" lnSpcReduction="20000"/>
          </a:bodyPr>
          <a:lstStyle/>
          <a:p>
            <a:pPr marL="0" marR="0" indent="0">
              <a:spcBef>
                <a:spcPts val="0"/>
              </a:spcBef>
              <a:spcAft>
                <a:spcPts val="800"/>
              </a:spcAft>
              <a:buNone/>
            </a:pPr>
            <a:r>
              <a:rPr lang="en-US" sz="1800" i="1" kern="100" dirty="0">
                <a:solidFill>
                  <a:schemeClr val="tx2"/>
                </a:solidFill>
                <a:effectLst/>
                <a:latin typeface="Baskerville Old Face" panose="02020602080505020303" pitchFamily="18" charset="0"/>
                <a:ea typeface="Calibri" panose="020F0502020204030204" pitchFamily="34" charset="0"/>
                <a:cs typeface="Times New Roman" panose="02020603050405020304" pitchFamily="18" charset="0"/>
              </a:rPr>
              <a:t>Mary Oliver</a:t>
            </a:r>
          </a:p>
          <a:p>
            <a:pPr marL="0" marR="0" indent="0">
              <a:spcBef>
                <a:spcPts val="0"/>
              </a:spcBef>
              <a:spcAft>
                <a:spcPts val="800"/>
              </a:spcAft>
              <a:buNone/>
            </a:pPr>
            <a:endParaRPr lang="en-US" sz="1800" i="1" kern="100" dirty="0">
              <a:solidFill>
                <a:schemeClr val="tx2"/>
              </a:solidFill>
              <a:effectLst/>
              <a:latin typeface="Baskerville Old Face" panose="02020602080505020303" pitchFamily="18" charset="0"/>
              <a:ea typeface="Calibri" panose="020F0502020204030204" pitchFamily="34" charset="0"/>
              <a:cs typeface="Times New Roman" panose="02020603050405020304" pitchFamily="18" charset="0"/>
            </a:endParaRPr>
          </a:p>
          <a:p>
            <a:pPr marL="0" marR="0" indent="0" fontAlgn="base">
              <a:spcBef>
                <a:spcPts val="0"/>
              </a:spcBef>
              <a:spcAft>
                <a:spcPts val="900"/>
              </a:spcAft>
              <a:buNone/>
            </a:pPr>
            <a:r>
              <a:rPr lang="en-US" sz="2900" dirty="0">
                <a:solidFill>
                  <a:schemeClr val="tx2"/>
                </a:solidFill>
                <a:effectLst/>
                <a:latin typeface="Baskerville Old Face" panose="02020602080505020303" pitchFamily="18" charset="0"/>
                <a:ea typeface="Times New Roman" panose="02020603050405020304" pitchFamily="18" charset="0"/>
              </a:rPr>
              <a:t>When I am among the trees, especially the willows and the honey locust, equally the beech, the oaks and the pines, they give off such hints of gladness. I would almost say that they save me, and daily.</a:t>
            </a:r>
          </a:p>
          <a:p>
            <a:pPr marL="0" marR="0" indent="0" fontAlgn="base">
              <a:spcBef>
                <a:spcPts val="0"/>
              </a:spcBef>
              <a:spcAft>
                <a:spcPts val="900"/>
              </a:spcAft>
              <a:buNone/>
            </a:pPr>
            <a:r>
              <a:rPr lang="en-US" sz="2900" dirty="0">
                <a:solidFill>
                  <a:schemeClr val="tx2"/>
                </a:solidFill>
                <a:effectLst/>
                <a:latin typeface="Baskerville Old Face" panose="02020602080505020303" pitchFamily="18" charset="0"/>
                <a:ea typeface="Times New Roman" panose="02020603050405020304" pitchFamily="18" charset="0"/>
              </a:rPr>
              <a:t>I am so distant from the hope of myself, in which I have goodness, and discernment, and never hurry through the world but walk slowly, and bow often.</a:t>
            </a:r>
          </a:p>
          <a:p>
            <a:pPr marL="0" marR="0" indent="0" fontAlgn="base">
              <a:spcBef>
                <a:spcPts val="0"/>
              </a:spcBef>
              <a:spcAft>
                <a:spcPts val="900"/>
              </a:spcAft>
              <a:buNone/>
            </a:pPr>
            <a:r>
              <a:rPr lang="en-US" sz="2900" dirty="0">
                <a:solidFill>
                  <a:schemeClr val="tx2"/>
                </a:solidFill>
                <a:effectLst/>
                <a:latin typeface="Baskerville Old Face" panose="02020602080505020303" pitchFamily="18" charset="0"/>
                <a:ea typeface="Times New Roman" panose="02020603050405020304" pitchFamily="18" charset="0"/>
              </a:rPr>
              <a:t>Around me the trees stir in their leaves and call out, “Stay awhile.” The light flows from their branches.</a:t>
            </a:r>
          </a:p>
          <a:p>
            <a:pPr marL="0" marR="0" indent="0" fontAlgn="base">
              <a:spcBef>
                <a:spcPts val="0"/>
              </a:spcBef>
              <a:spcAft>
                <a:spcPts val="900"/>
              </a:spcAft>
              <a:buNone/>
            </a:pPr>
            <a:r>
              <a:rPr lang="en-US" sz="2900" dirty="0">
                <a:solidFill>
                  <a:schemeClr val="tx2"/>
                </a:solidFill>
                <a:effectLst/>
                <a:latin typeface="Baskerville Old Face" panose="02020602080505020303" pitchFamily="18" charset="0"/>
                <a:ea typeface="Times New Roman" panose="02020603050405020304" pitchFamily="18" charset="0"/>
              </a:rPr>
              <a:t>And they call again, “It’s simple,” they say, “and you too have come into the world to do this, to go easy, to be filled with light, and to shine.”</a:t>
            </a:r>
          </a:p>
          <a:p>
            <a:pPr marL="0" marR="0" indent="0">
              <a:spcBef>
                <a:spcPts val="0"/>
              </a:spcBef>
              <a:spcAft>
                <a:spcPts val="800"/>
              </a:spcAft>
              <a:buNone/>
            </a:pPr>
            <a:r>
              <a:rPr lang="en-US" sz="1300" kern="1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3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300" kern="100"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3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300" kern="100" dirty="0">
                <a:solidFill>
                  <a:schemeClr val="tx2"/>
                </a:solidFill>
                <a:effectLst/>
                <a:latin typeface="Helvetica" panose="020B0604020202020204" pitchFamily="34" charset="0"/>
                <a:ea typeface="Calibri" panose="020F0502020204030204" pitchFamily="34" charset="0"/>
                <a:cs typeface="Times New Roman" panose="02020603050405020304" pitchFamily="18" charset="0"/>
              </a:rPr>
              <a:t> </a:t>
            </a:r>
            <a:endParaRPr lang="en-US" sz="13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300" dirty="0">
              <a:solidFill>
                <a:schemeClr val="tx2"/>
              </a:solidFill>
            </a:endParaRPr>
          </a:p>
        </p:txBody>
      </p:sp>
    </p:spTree>
    <p:extLst>
      <p:ext uri="{BB962C8B-B14F-4D97-AF65-F5344CB8AC3E}">
        <p14:creationId xmlns:p14="http://schemas.microsoft.com/office/powerpoint/2010/main" val="1652855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49DCC-4C57-3FC5-DD44-79FCD65D20A0}"/>
              </a:ext>
            </a:extLst>
          </p:cNvPr>
          <p:cNvSpPr>
            <a:spLocks noGrp="1"/>
          </p:cNvSpPr>
          <p:nvPr>
            <p:ph type="title"/>
          </p:nvPr>
        </p:nvSpPr>
        <p:spPr/>
        <p:txBody>
          <a:bodyPr>
            <a:normAutofit fontScale="90000"/>
          </a:bodyPr>
          <a:lstStyle/>
          <a:p>
            <a:r>
              <a:rPr lang="en-US" sz="4800" dirty="0">
                <a:latin typeface="Baskerville Old Face" panose="02020602080505020303" pitchFamily="18" charset="0"/>
              </a:rPr>
              <a:t>“notice each thing </a:t>
            </a:r>
            <a:r>
              <a:rPr lang="en-US" sz="4800">
                <a:latin typeface="Baskerville Old Face" panose="02020602080505020303" pitchFamily="18" charset="0"/>
              </a:rPr>
              <a:t>so </a:t>
            </a:r>
            <a:r>
              <a:rPr lang="en-US" sz="4800" dirty="0">
                <a:latin typeface="Baskerville Old Face" panose="02020602080505020303" pitchFamily="18" charset="0"/>
              </a:rPr>
              <a:t>e</a:t>
            </a:r>
            <a:r>
              <a:rPr lang="en-US" sz="4800">
                <a:latin typeface="Baskerville Old Face" panose="02020602080505020303" pitchFamily="18" charset="0"/>
              </a:rPr>
              <a:t>ach </a:t>
            </a:r>
            <a:r>
              <a:rPr lang="en-US" sz="4800" dirty="0">
                <a:latin typeface="Baskerville Old Face" panose="02020602080505020303" pitchFamily="18" charset="0"/>
              </a:rPr>
              <a:t>thing gets noticed…”</a:t>
            </a:r>
          </a:p>
        </p:txBody>
      </p:sp>
      <p:pic>
        <p:nvPicPr>
          <p:cNvPr id="4" name="Picture 16" descr="Annie Dillard - Annie Dillard Poems | Best Poems">
            <a:extLst>
              <a:ext uri="{FF2B5EF4-FFF2-40B4-BE49-F238E27FC236}">
                <a16:creationId xmlns:a16="http://schemas.microsoft.com/office/drawing/2014/main" id="{0734D32B-D612-CA4D-7A55-6EE6F5E302C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663" r="14645" b="-3"/>
          <a:stretch/>
        </p:blipFill>
        <p:spPr bwMode="auto">
          <a:xfrm>
            <a:off x="1688345" y="1778611"/>
            <a:ext cx="2660694"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6E6E73-00BF-0AAE-EB10-9D93BBE1D45C}"/>
              </a:ext>
            </a:extLst>
          </p:cNvPr>
          <p:cNvSpPr txBox="1"/>
          <p:nvPr/>
        </p:nvSpPr>
        <p:spPr>
          <a:xfrm>
            <a:off x="5260732" y="1599228"/>
            <a:ext cx="6093068" cy="4893647"/>
          </a:xfrm>
          <a:prstGeom prst="rect">
            <a:avLst/>
          </a:prstGeom>
          <a:noFill/>
        </p:spPr>
        <p:txBody>
          <a:bodyPr wrap="square">
            <a:spAutoFit/>
          </a:bodyPr>
          <a:lstStyle/>
          <a:p>
            <a:r>
              <a:rPr lang="en-US" sz="2400" b="0" i="0" dirty="0">
                <a:solidFill>
                  <a:srgbClr val="141412"/>
                </a:solidFill>
                <a:effectLst/>
                <a:latin typeface="Georgia" panose="02040502050405020303" pitchFamily="18" charset="0"/>
              </a:rPr>
              <a:t>“We are here to witness the creation and abet it. We are here to notice each thing so each thing gets noticed. Together we notice not only each mountain shadow and each stone on the beach but, especially, we notice the beautiful faces and complex natures of each other. We are here to bring to consciousness the beauty and power that are around us and to praise the people who are here with us. We witness our generation and our times. We watch the weather. Otherwise, creation would be playing to an empty house.”</a:t>
            </a:r>
            <a:endParaRPr lang="en-US" sz="2400" dirty="0"/>
          </a:p>
        </p:txBody>
      </p:sp>
    </p:spTree>
    <p:extLst>
      <p:ext uri="{BB962C8B-B14F-4D97-AF65-F5344CB8AC3E}">
        <p14:creationId xmlns:p14="http://schemas.microsoft.com/office/powerpoint/2010/main" val="344072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04DF-D45B-0DA0-B9F0-E056A86B5AD2}"/>
              </a:ext>
            </a:extLst>
          </p:cNvPr>
          <p:cNvSpPr>
            <a:spLocks noGrp="1"/>
          </p:cNvSpPr>
          <p:nvPr>
            <p:ph type="title"/>
          </p:nvPr>
        </p:nvSpPr>
        <p:spPr/>
        <p:txBody>
          <a:bodyPr/>
          <a:lstStyle/>
          <a:p>
            <a:r>
              <a:rPr lang="en-US" dirty="0">
                <a:latin typeface="Baskerville Old Face" panose="02020602080505020303" pitchFamily="18" charset="0"/>
              </a:rPr>
              <a:t>Let’s take a few minutes…</a:t>
            </a:r>
          </a:p>
        </p:txBody>
      </p:sp>
      <p:pic>
        <p:nvPicPr>
          <p:cNvPr id="5" name="Content Placeholder 4" descr="A picture containing building, window, door&#10;&#10;Description automatically generated">
            <a:extLst>
              <a:ext uri="{FF2B5EF4-FFF2-40B4-BE49-F238E27FC236}">
                <a16:creationId xmlns:a16="http://schemas.microsoft.com/office/drawing/2014/main" id="{A9F1E3B9-92D7-93E3-4F81-69420123BEC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84103" y="1825625"/>
            <a:ext cx="5023793" cy="4351338"/>
          </a:xfrm>
        </p:spPr>
      </p:pic>
    </p:spTree>
    <p:extLst>
      <p:ext uri="{BB962C8B-B14F-4D97-AF65-F5344CB8AC3E}">
        <p14:creationId xmlns:p14="http://schemas.microsoft.com/office/powerpoint/2010/main" val="336751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C634-35E0-B140-27F1-B9DA72E0967B}"/>
              </a:ext>
            </a:extLst>
          </p:cNvPr>
          <p:cNvSpPr>
            <a:spLocks noGrp="1"/>
          </p:cNvSpPr>
          <p:nvPr>
            <p:ph type="title"/>
          </p:nvPr>
        </p:nvSpPr>
        <p:spPr/>
        <p:txBody>
          <a:bodyPr/>
          <a:lstStyle/>
          <a:p>
            <a:r>
              <a:rPr lang="en-US" dirty="0">
                <a:latin typeface="Baskerville Old Face" panose="02020602080505020303" pitchFamily="18" charset="0"/>
              </a:rPr>
              <a:t>Friday Evening Prayer</a:t>
            </a:r>
          </a:p>
        </p:txBody>
      </p:sp>
      <p:sp>
        <p:nvSpPr>
          <p:cNvPr id="3" name="Content Placeholder 2">
            <a:extLst>
              <a:ext uri="{FF2B5EF4-FFF2-40B4-BE49-F238E27FC236}">
                <a16:creationId xmlns:a16="http://schemas.microsoft.com/office/drawing/2014/main" id="{824342AA-D5A7-4610-36F3-CBB5CDFCAC3E}"/>
              </a:ext>
            </a:extLst>
          </p:cNvPr>
          <p:cNvSpPr>
            <a:spLocks noGrp="1"/>
          </p:cNvSpPr>
          <p:nvPr>
            <p:ph idx="1"/>
          </p:nvPr>
        </p:nvSpPr>
        <p:spPr/>
        <p:txBody>
          <a:bodyPr/>
          <a:lstStyle/>
          <a:p>
            <a:pPr marL="0" indent="0">
              <a:buNone/>
            </a:pPr>
            <a:r>
              <a:rPr lang="en-US" dirty="0">
                <a:hlinkClick r:id="rId2"/>
              </a:rPr>
              <a:t>https://youtu.be/llWJPzYFCYs</a:t>
            </a:r>
            <a:endParaRPr lang="en-US" dirty="0"/>
          </a:p>
        </p:txBody>
      </p:sp>
      <p:pic>
        <p:nvPicPr>
          <p:cNvPr id="7" name="Picture 6" descr="A table full of food&#10;&#10;Description automatically generated with low confidence">
            <a:extLst>
              <a:ext uri="{FF2B5EF4-FFF2-40B4-BE49-F238E27FC236}">
                <a16:creationId xmlns:a16="http://schemas.microsoft.com/office/drawing/2014/main" id="{B30B98CD-C305-7920-48F9-2124EABF4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05867"/>
            <a:ext cx="4833854" cy="6446265"/>
          </a:xfrm>
          <a:prstGeom prst="rect">
            <a:avLst/>
          </a:prstGeom>
        </p:spPr>
      </p:pic>
      <p:sp>
        <p:nvSpPr>
          <p:cNvPr id="9" name="TextBox 8">
            <a:extLst>
              <a:ext uri="{FF2B5EF4-FFF2-40B4-BE49-F238E27FC236}">
                <a16:creationId xmlns:a16="http://schemas.microsoft.com/office/drawing/2014/main" id="{FCDAA5CE-F21A-1509-1B4B-43A72FF8CC77}"/>
              </a:ext>
            </a:extLst>
          </p:cNvPr>
          <p:cNvSpPr txBox="1"/>
          <p:nvPr/>
        </p:nvSpPr>
        <p:spPr>
          <a:xfrm flipH="1">
            <a:off x="668215" y="3042138"/>
            <a:ext cx="5081954" cy="2308324"/>
          </a:xfrm>
          <a:prstGeom prst="rect">
            <a:avLst/>
          </a:prstGeom>
          <a:noFill/>
        </p:spPr>
        <p:txBody>
          <a:bodyPr wrap="square" rtlCol="0">
            <a:spAutoFit/>
          </a:bodyPr>
          <a:lstStyle/>
          <a:p>
            <a:r>
              <a:rPr lang="en-US" sz="2000" dirty="0">
                <a:latin typeface="Baskerville Old Face" panose="02020602080505020303" pitchFamily="18" charset="0"/>
              </a:rPr>
              <a:t>“</a:t>
            </a:r>
            <a:r>
              <a:rPr lang="en-US" sz="3600" i="1" dirty="0">
                <a:latin typeface="Baskerville Old Face" panose="02020602080505020303" pitchFamily="18" charset="0"/>
              </a:rPr>
              <a:t>Heaven sings with gladness…earth sings out rejoicing…Jesus Christ is risen from the dead…”</a:t>
            </a:r>
          </a:p>
        </p:txBody>
      </p:sp>
    </p:spTree>
    <p:extLst>
      <p:ext uri="{BB962C8B-B14F-4D97-AF65-F5344CB8AC3E}">
        <p14:creationId xmlns:p14="http://schemas.microsoft.com/office/powerpoint/2010/main" val="534345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D0CE4-BCBE-B830-4C14-FA350BF95E9B}"/>
              </a:ext>
            </a:extLst>
          </p:cNvPr>
          <p:cNvSpPr>
            <a:spLocks noGrp="1"/>
          </p:cNvSpPr>
          <p:nvPr>
            <p:ph type="title"/>
          </p:nvPr>
        </p:nvSpPr>
        <p:spPr>
          <a:xfrm rot="10800000" flipV="1">
            <a:off x="1332522" y="653194"/>
            <a:ext cx="9526953" cy="45719"/>
          </a:xfrm>
        </p:spPr>
        <p:txBody>
          <a:bodyPr>
            <a:normAutofit fontScale="90000"/>
          </a:bodyPr>
          <a:lstStyle/>
          <a:p>
            <a:r>
              <a:rPr lang="en-US" sz="3600" dirty="0">
                <a:latin typeface="Baskerville Old Face" panose="02020602080505020303" pitchFamily="18" charset="0"/>
              </a:rPr>
              <a:t>GOD MADE US HOPING WE’D ENJOY IT!!!</a:t>
            </a:r>
          </a:p>
        </p:txBody>
      </p:sp>
      <p:sp>
        <p:nvSpPr>
          <p:cNvPr id="3" name="Content Placeholder 2">
            <a:extLst>
              <a:ext uri="{FF2B5EF4-FFF2-40B4-BE49-F238E27FC236}">
                <a16:creationId xmlns:a16="http://schemas.microsoft.com/office/drawing/2014/main" id="{6DD65458-1F77-D552-57C4-A3162145CBC4}"/>
              </a:ext>
            </a:extLst>
          </p:cNvPr>
          <p:cNvSpPr>
            <a:spLocks noGrp="1"/>
          </p:cNvSpPr>
          <p:nvPr>
            <p:ph idx="1"/>
          </p:nvPr>
        </p:nvSpPr>
        <p:spPr>
          <a:xfrm>
            <a:off x="838200" y="2429067"/>
            <a:ext cx="10515600" cy="4351338"/>
          </a:xfrm>
        </p:spPr>
        <p:txBody>
          <a:bodyPr>
            <a:normAutofit fontScale="92500" lnSpcReduction="10000"/>
          </a:bodyPr>
          <a:lstStyle/>
          <a:p>
            <a:pPr marL="0" indent="0" algn="l">
              <a:buNone/>
            </a:pPr>
            <a:r>
              <a:rPr lang="en-US" b="0" i="0" dirty="0">
                <a:solidFill>
                  <a:srgbClr val="000000"/>
                </a:solidFill>
                <a:effectLst/>
                <a:latin typeface="Baskerville Old Face" panose="02020602080505020303" pitchFamily="18" charset="0"/>
              </a:rPr>
              <a:t>I look up at your macro-skies, dark and enormous, your handmade sky-jewelry, Moon and stars mounted in their settings.</a:t>
            </a:r>
          </a:p>
          <a:p>
            <a:pPr marL="0" indent="0" algn="l">
              <a:buNone/>
            </a:pPr>
            <a:r>
              <a:rPr lang="en-US" b="0" i="0" dirty="0">
                <a:solidFill>
                  <a:srgbClr val="000000"/>
                </a:solidFill>
                <a:effectLst/>
                <a:latin typeface="Baskerville Old Face" panose="02020602080505020303" pitchFamily="18" charset="0"/>
              </a:rPr>
              <a:t>Then I look at my micro-self and wonder, Why do you bother with us? Why take a second look our way?</a:t>
            </a:r>
          </a:p>
          <a:p>
            <a:pPr marL="0" indent="0" algn="l">
              <a:buNone/>
            </a:pPr>
            <a:r>
              <a:rPr lang="en-US" b="0" i="0" dirty="0">
                <a:solidFill>
                  <a:srgbClr val="000000"/>
                </a:solidFill>
                <a:effectLst/>
                <a:latin typeface="Baskerville Old Face" panose="02020602080505020303" pitchFamily="18" charset="0"/>
              </a:rPr>
              <a:t>Yet we've so narrowly missed being gods, bright with Eden's dawn light.</a:t>
            </a:r>
          </a:p>
          <a:p>
            <a:pPr marL="0" indent="0" algn="l">
              <a:buNone/>
            </a:pPr>
            <a:r>
              <a:rPr lang="en-US" b="1" dirty="0">
                <a:solidFill>
                  <a:srgbClr val="000000"/>
                </a:solidFill>
                <a:latin typeface="Baskerville Old Face" panose="02020602080505020303" pitchFamily="18" charset="0"/>
              </a:rPr>
              <a:t> </a:t>
            </a:r>
            <a:r>
              <a:rPr lang="en-US" b="0" i="0" dirty="0">
                <a:solidFill>
                  <a:srgbClr val="000000"/>
                </a:solidFill>
                <a:effectLst/>
                <a:latin typeface="Baskerville Old Face" panose="02020602080505020303" pitchFamily="18" charset="0"/>
              </a:rPr>
              <a:t>You put us in charge of your handcrafted world, repeated to us your Genesis-charge,</a:t>
            </a:r>
          </a:p>
          <a:p>
            <a:pPr marL="0" indent="0" algn="l">
              <a:buNone/>
            </a:pPr>
            <a:r>
              <a:rPr lang="en-US" b="1" dirty="0">
                <a:solidFill>
                  <a:srgbClr val="000000"/>
                </a:solidFill>
                <a:latin typeface="Baskerville Old Face" panose="02020602080505020303" pitchFamily="18" charset="0"/>
              </a:rPr>
              <a:t> </a:t>
            </a:r>
            <a:r>
              <a:rPr lang="en-US" b="0" i="0" dirty="0">
                <a:solidFill>
                  <a:srgbClr val="000000"/>
                </a:solidFill>
                <a:effectLst/>
                <a:latin typeface="Baskerville Old Face" panose="02020602080505020303" pitchFamily="18" charset="0"/>
              </a:rPr>
              <a:t>Made us lords of sheep and cattle, even animals out in the wild,</a:t>
            </a:r>
          </a:p>
          <a:p>
            <a:pPr marL="0" indent="0" algn="l">
              <a:buNone/>
            </a:pPr>
            <a:r>
              <a:rPr lang="en-US" b="1" dirty="0">
                <a:solidFill>
                  <a:srgbClr val="000000"/>
                </a:solidFill>
                <a:latin typeface="Baskerville Old Face" panose="02020602080505020303" pitchFamily="18" charset="0"/>
              </a:rPr>
              <a:t> </a:t>
            </a:r>
            <a:r>
              <a:rPr lang="en-US" b="0" i="0" dirty="0">
                <a:solidFill>
                  <a:srgbClr val="000000"/>
                </a:solidFill>
                <a:effectLst/>
                <a:latin typeface="Baskerville Old Face" panose="02020602080505020303" pitchFamily="18" charset="0"/>
              </a:rPr>
              <a:t>Birds flying and fish swimming, whales singing in the ocean deeps.</a:t>
            </a:r>
          </a:p>
          <a:p>
            <a:pPr marL="0" indent="0" algn="l">
              <a:buNone/>
            </a:pPr>
            <a:r>
              <a:rPr lang="en-US" b="0" i="0" dirty="0">
                <a:solidFill>
                  <a:srgbClr val="000000"/>
                </a:solidFill>
                <a:effectLst/>
                <a:latin typeface="Baskerville Old Face" panose="02020602080505020303" pitchFamily="18" charset="0"/>
              </a:rPr>
              <a:t>God, brilliant Lord, your name echoes around the world.    </a:t>
            </a:r>
            <a:r>
              <a:rPr lang="en-US" sz="2400" b="0" i="1" dirty="0">
                <a:solidFill>
                  <a:srgbClr val="000000"/>
                </a:solidFill>
                <a:effectLst/>
                <a:latin typeface="Baskerville Old Face" panose="02020602080505020303" pitchFamily="18" charset="0"/>
              </a:rPr>
              <a:t>Psalm 8: 3-9</a:t>
            </a:r>
            <a:endParaRPr lang="en-US" b="0" i="0" dirty="0">
              <a:solidFill>
                <a:srgbClr val="000000"/>
              </a:solidFill>
              <a:effectLst/>
              <a:latin typeface="Baskerville Old Face" panose="02020602080505020303" pitchFamily="18" charset="0"/>
            </a:endParaRPr>
          </a:p>
          <a:p>
            <a:endParaRPr lang="en-US" dirty="0"/>
          </a:p>
        </p:txBody>
      </p:sp>
      <p:pic>
        <p:nvPicPr>
          <p:cNvPr id="1026" name="Picture 2" descr="Starlit Sky – ceiling-views-morebetter – Ceiling Designs">
            <a:extLst>
              <a:ext uri="{FF2B5EF4-FFF2-40B4-BE49-F238E27FC236}">
                <a16:creationId xmlns:a16="http://schemas.microsoft.com/office/drawing/2014/main" id="{6327502A-E1B1-0034-DC0A-FAA8DC5EF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2989384" y="1121944"/>
            <a:ext cx="6213231" cy="130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884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59A0-F01E-3086-F522-EAB3371DABC6}"/>
              </a:ext>
            </a:extLst>
          </p:cNvPr>
          <p:cNvSpPr>
            <a:spLocks noGrp="1"/>
          </p:cNvSpPr>
          <p:nvPr>
            <p:ph type="title"/>
          </p:nvPr>
        </p:nvSpPr>
        <p:spPr/>
        <p:txBody>
          <a:bodyPr/>
          <a:lstStyle/>
          <a:p>
            <a:r>
              <a:rPr lang="en-US" i="1" dirty="0">
                <a:latin typeface="Baskerville Old Face" panose="02020602080505020303" pitchFamily="18" charset="0"/>
              </a:rPr>
              <a:t>ENTERING REST… </a:t>
            </a:r>
            <a:r>
              <a:rPr lang="en-US" sz="1400" i="1" dirty="0">
                <a:latin typeface="Baskerville Old Face" panose="02020602080505020303" pitchFamily="18" charset="0"/>
              </a:rPr>
              <a:t>from BEING HOME by </a:t>
            </a:r>
            <a:r>
              <a:rPr lang="en-US" sz="1200" i="1" dirty="0" err="1">
                <a:latin typeface="Baskerville Old Face" panose="02020602080505020303" pitchFamily="18" charset="0"/>
              </a:rPr>
              <a:t>Gunilla</a:t>
            </a:r>
            <a:r>
              <a:rPr lang="en-US" sz="1200" i="1" dirty="0">
                <a:latin typeface="Baskerville Old Face" panose="02020602080505020303" pitchFamily="18" charset="0"/>
              </a:rPr>
              <a:t> Norris</a:t>
            </a:r>
            <a:endParaRPr lang="en-US" i="1" dirty="0">
              <a:latin typeface="Baskerville Old Face" panose="02020602080505020303" pitchFamily="18" charset="0"/>
            </a:endParaRPr>
          </a:p>
        </p:txBody>
      </p:sp>
      <p:pic>
        <p:nvPicPr>
          <p:cNvPr id="5" name="Content Placeholder 4" descr="A picture containing tree, set, meal, surrounded&#10;&#10;Description automatically generated">
            <a:extLst>
              <a:ext uri="{FF2B5EF4-FFF2-40B4-BE49-F238E27FC236}">
                <a16:creationId xmlns:a16="http://schemas.microsoft.com/office/drawing/2014/main" id="{F0971928-1998-C10B-14CA-E8621692CA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8602" y="1825624"/>
            <a:ext cx="4253218" cy="4759733"/>
          </a:xfrm>
        </p:spPr>
      </p:pic>
    </p:spTree>
    <p:extLst>
      <p:ext uri="{BB962C8B-B14F-4D97-AF65-F5344CB8AC3E}">
        <p14:creationId xmlns:p14="http://schemas.microsoft.com/office/powerpoint/2010/main" val="419156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BC13-4096-CFD2-EFB3-8364867A11E7}"/>
              </a:ext>
            </a:extLst>
          </p:cNvPr>
          <p:cNvSpPr>
            <a:spLocks noGrp="1"/>
          </p:cNvSpPr>
          <p:nvPr>
            <p:ph type="title"/>
          </p:nvPr>
        </p:nvSpPr>
        <p:spPr/>
        <p:txBody>
          <a:bodyPr/>
          <a:lstStyle/>
          <a:p>
            <a:r>
              <a:rPr lang="en-US" dirty="0"/>
              <a:t>A SILENT WALK IN God’s abundance…</a:t>
            </a:r>
          </a:p>
        </p:txBody>
      </p:sp>
      <p:sp>
        <p:nvSpPr>
          <p:cNvPr id="3" name="Content Placeholder 2">
            <a:extLst>
              <a:ext uri="{FF2B5EF4-FFF2-40B4-BE49-F238E27FC236}">
                <a16:creationId xmlns:a16="http://schemas.microsoft.com/office/drawing/2014/main" id="{69EF8FAE-E5EA-6FCF-A601-2F2D5CC7B8BD}"/>
              </a:ext>
            </a:extLst>
          </p:cNvPr>
          <p:cNvSpPr>
            <a:spLocks noGrp="1"/>
          </p:cNvSpPr>
          <p:nvPr>
            <p:ph idx="1"/>
          </p:nvPr>
        </p:nvSpPr>
        <p:spPr>
          <a:xfrm>
            <a:off x="838200" y="2025132"/>
            <a:ext cx="10515600" cy="4351338"/>
          </a:xfrm>
        </p:spPr>
        <p:txBody>
          <a:bodyPr/>
          <a:lstStyle/>
          <a:p>
            <a:r>
              <a:rPr lang="en-US" dirty="0">
                <a:hlinkClick r:id="rId2"/>
              </a:rPr>
              <a:t>https://www.yout-ube.com/watch?v=MbGQJ6Zys6Y</a:t>
            </a:r>
            <a:endParaRPr lang="en-US" dirty="0"/>
          </a:p>
        </p:txBody>
      </p:sp>
    </p:spTree>
    <p:extLst>
      <p:ext uri="{BB962C8B-B14F-4D97-AF65-F5344CB8AC3E}">
        <p14:creationId xmlns:p14="http://schemas.microsoft.com/office/powerpoint/2010/main" val="2366426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44475F-F742-EC34-37F8-63BEEDC554E6}"/>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kern="1200">
                <a:solidFill>
                  <a:schemeClr val="tx1"/>
                </a:solidFill>
                <a:latin typeface="+mj-lt"/>
                <a:ea typeface="+mj-ea"/>
                <a:cs typeface="+mj-cs"/>
              </a:rPr>
              <a:t>Trust                                               God’s Love</a:t>
            </a:r>
          </a:p>
        </p:txBody>
      </p:sp>
      <p:pic>
        <p:nvPicPr>
          <p:cNvPr id="5" name="Content Placeholder 4" descr="A close-up of a person's hands&#10;&#10;Description automatically generated with low confidence">
            <a:extLst>
              <a:ext uri="{FF2B5EF4-FFF2-40B4-BE49-F238E27FC236}">
                <a16:creationId xmlns:a16="http://schemas.microsoft.com/office/drawing/2014/main" id="{6786D7BA-47B1-B17D-080C-418BD51BB214}"/>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28" r="3" b="3"/>
          <a:stretch/>
        </p:blipFill>
        <p:spPr>
          <a:xfrm>
            <a:off x="198741" y="2410448"/>
            <a:ext cx="5803323" cy="3890357"/>
          </a:xfrm>
          <a:prstGeom prst="rect">
            <a:avLst/>
          </a:prstGeom>
        </p:spPr>
      </p:pic>
      <p:pic>
        <p:nvPicPr>
          <p:cNvPr id="7" name="Picture 6" descr="A group of people eating at a table&#10;&#10;Description automatically generated with medium confidence">
            <a:extLst>
              <a:ext uri="{FF2B5EF4-FFF2-40B4-BE49-F238E27FC236}">
                <a16:creationId xmlns:a16="http://schemas.microsoft.com/office/drawing/2014/main" id="{CD19A3E3-768B-8D95-071F-B437A26DEF07}"/>
              </a:ext>
            </a:extLst>
          </p:cNvPr>
          <p:cNvPicPr>
            <a:picLocks noChangeAspect="1"/>
          </p:cNvPicPr>
          <p:nvPr/>
        </p:nvPicPr>
        <p:blipFill rotWithShape="1">
          <a:blip r:embed="rId4"/>
          <a:srcRect r="430" b="3"/>
          <a:stretch/>
        </p:blipFill>
        <p:spPr>
          <a:xfrm>
            <a:off x="6189934" y="2410448"/>
            <a:ext cx="5803323" cy="3890357"/>
          </a:xfrm>
          <a:prstGeom prst="rect">
            <a:avLst/>
          </a:prstGeom>
        </p:spPr>
      </p:pic>
    </p:spTree>
    <p:extLst>
      <p:ext uri="{BB962C8B-B14F-4D97-AF65-F5344CB8AC3E}">
        <p14:creationId xmlns:p14="http://schemas.microsoft.com/office/powerpoint/2010/main" val="664940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8" name="Rectangle 2097">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276E61-C0A5-AC12-947D-621F38F96404}"/>
              </a:ext>
            </a:extLst>
          </p:cNvPr>
          <p:cNvSpPr>
            <a:spLocks noGrp="1"/>
          </p:cNvSpPr>
          <p:nvPr>
            <p:ph type="title"/>
          </p:nvPr>
        </p:nvSpPr>
        <p:spPr>
          <a:xfrm>
            <a:off x="838200" y="3343139"/>
            <a:ext cx="10515600" cy="2785947"/>
          </a:xfrm>
        </p:spPr>
        <p:txBody>
          <a:bodyPr vert="horz" lIns="91440" tIns="45720" rIns="91440" bIns="45720" rtlCol="0" anchor="ctr">
            <a:normAutofit/>
          </a:bodyPr>
          <a:lstStyle/>
          <a:p>
            <a:r>
              <a:rPr lang="en-US" sz="5200" kern="1200">
                <a:solidFill>
                  <a:schemeClr val="tx1"/>
                </a:solidFill>
                <a:latin typeface="+mj-lt"/>
                <a:ea typeface="+mj-ea"/>
                <a:cs typeface="+mj-cs"/>
              </a:rPr>
              <a:t>What do the wise ones say????</a:t>
            </a:r>
          </a:p>
        </p:txBody>
      </p:sp>
      <p:pic>
        <p:nvPicPr>
          <p:cNvPr id="2050" name="Picture 2" descr="Remembering Thich Nhat Hanh (1926-2022) - Lions Roar">
            <a:extLst>
              <a:ext uri="{FF2B5EF4-FFF2-40B4-BE49-F238E27FC236}">
                <a16:creationId xmlns:a16="http://schemas.microsoft.com/office/drawing/2014/main" id="{78BC5E39-B082-F539-3FCE-6070149D11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83" r="34563" b="3"/>
          <a:stretch/>
        </p:blipFill>
        <p:spPr bwMode="auto">
          <a:xfrm>
            <a:off x="184559" y="178616"/>
            <a:ext cx="1818520" cy="295248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Captivating World of Mary Oliver | Time">
            <a:extLst>
              <a:ext uri="{FF2B5EF4-FFF2-40B4-BE49-F238E27FC236}">
                <a16:creationId xmlns:a16="http://schemas.microsoft.com/office/drawing/2014/main" id="{0114BB8B-E67D-EDFE-3A0B-F6860AC1E52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8341" b="-3"/>
          <a:stretch/>
        </p:blipFill>
        <p:spPr bwMode="auto">
          <a:xfrm rot="10800000" flipV="1">
            <a:off x="2186447" y="178616"/>
            <a:ext cx="1806346" cy="29524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ndrolling – Raghu Markus – Ep. 387 – Rosemerry Wahtola Trommer – Be Here  Now Network 2023">
            <a:extLst>
              <a:ext uri="{FF2B5EF4-FFF2-40B4-BE49-F238E27FC236}">
                <a16:creationId xmlns:a16="http://schemas.microsoft.com/office/drawing/2014/main" id="{474A27BC-759C-4143-2BB1-D6330B4DF6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55" r="12502" b="-3"/>
          <a:stretch/>
        </p:blipFill>
        <p:spPr bwMode="auto">
          <a:xfrm>
            <a:off x="4185320" y="178616"/>
            <a:ext cx="1808144" cy="295248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Poet and the Monk: An Anne Sexton Love Story ‹ Literary Hub">
            <a:extLst>
              <a:ext uri="{FF2B5EF4-FFF2-40B4-BE49-F238E27FC236}">
                <a16:creationId xmlns:a16="http://schemas.microsoft.com/office/drawing/2014/main" id="{CFA09C38-3D69-2718-4C99-BB173F6DAB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141" r="16516"/>
          <a:stretch/>
        </p:blipFill>
        <p:spPr bwMode="auto">
          <a:xfrm>
            <a:off x="6186144" y="178616"/>
            <a:ext cx="1818520" cy="295248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nnie Dillard - Annie Dillard Poems | Best Poems">
            <a:extLst>
              <a:ext uri="{FF2B5EF4-FFF2-40B4-BE49-F238E27FC236}">
                <a16:creationId xmlns:a16="http://schemas.microsoft.com/office/drawing/2014/main" id="{55E3885D-DB9D-93CE-4107-544E26F1DE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63" r="14645" b="-3"/>
          <a:stretch/>
        </p:blipFill>
        <p:spPr bwMode="auto">
          <a:xfrm>
            <a:off x="8188032" y="178616"/>
            <a:ext cx="1806346" cy="29524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braham Joshua Heschel was a spiritual radical. A new documentary shows  he's more timely than ever">
            <a:extLst>
              <a:ext uri="{FF2B5EF4-FFF2-40B4-BE49-F238E27FC236}">
                <a16:creationId xmlns:a16="http://schemas.microsoft.com/office/drawing/2014/main" id="{92710FAD-FFAB-64E3-4ACC-6827539595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283" r="17788" b="4"/>
          <a:stretch/>
        </p:blipFill>
        <p:spPr bwMode="auto">
          <a:xfrm>
            <a:off x="10186905" y="178616"/>
            <a:ext cx="1808144" cy="29524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membering Thich Nhat Hanh (1926-2022) - Lions Roar">
            <a:extLst>
              <a:ext uri="{FF2B5EF4-FFF2-40B4-BE49-F238E27FC236}">
                <a16:creationId xmlns:a16="http://schemas.microsoft.com/office/drawing/2014/main" id="{37844782-61E0-36B2-1C2B-E2DABD0BF4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83" r="34563" b="3"/>
          <a:stretch/>
        </p:blipFill>
        <p:spPr bwMode="auto">
          <a:xfrm>
            <a:off x="224525" y="178616"/>
            <a:ext cx="1818520" cy="2952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839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1CE38-6FAD-646D-E089-941A057EE2EC}"/>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ALL AROUND ME…</a:t>
            </a:r>
          </a:p>
        </p:txBody>
      </p: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Remembering Thich Nhat Hanh (1926-2022) - Lions Roar">
            <a:extLst>
              <a:ext uri="{FF2B5EF4-FFF2-40B4-BE49-F238E27FC236}">
                <a16:creationId xmlns:a16="http://schemas.microsoft.com/office/drawing/2014/main" id="{01BA1EA8-EA27-4820-D374-C7ED05D5A06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033" r="10409" b="-1"/>
          <a:stretch/>
        </p:blipFill>
        <p:spPr bwMode="auto">
          <a:xfrm>
            <a:off x="545238" y="858525"/>
            <a:ext cx="7608304" cy="521190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586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293E32-D61B-7852-3D84-67FC0DCEBB35}"/>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IT ONLY TAKES A SECOND…</a:t>
            </a:r>
          </a:p>
        </p:txBody>
      </p:sp>
      <p:pic>
        <p:nvPicPr>
          <p:cNvPr id="4" name="Picture 4" descr="Mindrolling – Raghu Markus – Ep. 387 – Rosemerry Wahtola Trommer – Be Here  Now Network 2023">
            <a:extLst>
              <a:ext uri="{FF2B5EF4-FFF2-40B4-BE49-F238E27FC236}">
                <a16:creationId xmlns:a16="http://schemas.microsoft.com/office/drawing/2014/main" id="{B8C5A997-B237-E9EB-2C5A-26112104384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30"/>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809FD5-C749-E6D9-1B48-6551CCBB00B5}"/>
              </a:ext>
            </a:extLst>
          </p:cNvPr>
          <p:cNvSpPr txBox="1"/>
          <p:nvPr/>
        </p:nvSpPr>
        <p:spPr>
          <a:xfrm>
            <a:off x="7531610" y="2434201"/>
            <a:ext cx="3822189" cy="3742762"/>
          </a:xfrm>
          <a:prstGeom prst="rect">
            <a:avLst/>
          </a:prstGeom>
        </p:spPr>
        <p:txBody>
          <a:bodyPr vert="horz" lIns="91440" tIns="45720" rIns="91440" bIns="45720" rtlCol="0">
            <a:normAutofit/>
          </a:bodyPr>
          <a:lstStyle/>
          <a:p>
            <a:pPr marR="0">
              <a:lnSpc>
                <a:spcPct val="90000"/>
              </a:lnSpc>
              <a:spcBef>
                <a:spcPts val="0"/>
              </a:spcBef>
              <a:spcAft>
                <a:spcPts val="800"/>
              </a:spcAft>
            </a:pPr>
            <a:r>
              <a:rPr lang="en-US" sz="1300" b="1" dirty="0">
                <a:effectLst/>
              </a:rPr>
              <a:t>Unscheduled</a:t>
            </a:r>
            <a:br>
              <a:rPr lang="en-US" sz="1300" dirty="0">
                <a:effectLst/>
              </a:rPr>
            </a:br>
            <a:r>
              <a:rPr lang="en-US" sz="1300" dirty="0">
                <a:effectLst/>
              </a:rPr>
              <a:t> </a:t>
            </a:r>
            <a:br>
              <a:rPr lang="en-US" sz="1300" dirty="0">
                <a:effectLst/>
              </a:rPr>
            </a:br>
            <a:r>
              <a:rPr lang="en-US" sz="1300" dirty="0">
                <a:effectLst/>
              </a:rPr>
              <a:t> No matter the day is already planned</a:t>
            </a:r>
            <a:br>
              <a:rPr lang="en-US" sz="1300" dirty="0">
                <a:effectLst/>
              </a:rPr>
            </a:br>
            <a:r>
              <a:rPr lang="en-US" sz="1300" dirty="0">
                <a:effectLst/>
              </a:rPr>
              <a:t>to the minute. No matter how pressing</a:t>
            </a:r>
            <a:br>
              <a:rPr lang="en-US" sz="1300" dirty="0">
                <a:effectLst/>
              </a:rPr>
            </a:br>
            <a:r>
              <a:rPr lang="en-US" sz="1300" dirty="0">
                <a:effectLst/>
              </a:rPr>
              <a:t>the deadline, the must do, the should.</a:t>
            </a:r>
            <a:br>
              <a:rPr lang="en-US" sz="1300" dirty="0">
                <a:effectLst/>
              </a:rPr>
            </a:br>
            <a:r>
              <a:rPr lang="en-US" sz="1300" dirty="0">
                <a:effectLst/>
              </a:rPr>
              <a:t>It takes only a second to look out the window</a:t>
            </a:r>
            <a:br>
              <a:rPr lang="en-US" sz="1300" dirty="0">
                <a:effectLst/>
              </a:rPr>
            </a:br>
            <a:r>
              <a:rPr lang="en-US" sz="1300" dirty="0">
                <a:effectLst/>
              </a:rPr>
              <a:t> </a:t>
            </a:r>
            <a:br>
              <a:rPr lang="en-US" sz="1300" dirty="0">
                <a:effectLst/>
              </a:rPr>
            </a:br>
            <a:r>
              <a:rPr lang="en-US" sz="1300" dirty="0">
                <a:effectLst/>
              </a:rPr>
              <a:t>and see the brown bunny in the brown grass.</a:t>
            </a:r>
            <a:br>
              <a:rPr lang="en-US" sz="1300" dirty="0">
                <a:effectLst/>
              </a:rPr>
            </a:br>
            <a:r>
              <a:rPr lang="en-US" sz="1300" dirty="0">
                <a:effectLst/>
              </a:rPr>
              <a:t>It takes only a second to fall in love</a:t>
            </a:r>
            <a:br>
              <a:rPr lang="en-US" sz="1300" dirty="0">
                <a:effectLst/>
              </a:rPr>
            </a:br>
            <a:r>
              <a:rPr lang="en-US" sz="1300" dirty="0">
                <a:effectLst/>
              </a:rPr>
              <a:t>with the twitchy nose, the nervous eyes,</a:t>
            </a:r>
            <a:br>
              <a:rPr lang="en-US" sz="1300" dirty="0">
                <a:effectLst/>
              </a:rPr>
            </a:br>
            <a:r>
              <a:rPr lang="en-US" sz="1300" dirty="0">
                <a:effectLst/>
              </a:rPr>
              <a:t>the lumpy shape of bunny.</a:t>
            </a:r>
            <a:br>
              <a:rPr lang="en-US" sz="1300" dirty="0">
                <a:effectLst/>
              </a:rPr>
            </a:br>
            <a:r>
              <a:rPr lang="en-US" sz="1300" dirty="0">
                <a:effectLst/>
              </a:rPr>
              <a:t> </a:t>
            </a:r>
            <a:br>
              <a:rPr lang="en-US" sz="1300" dirty="0">
                <a:effectLst/>
              </a:rPr>
            </a:br>
            <a:r>
              <a:rPr lang="en-US" sz="1300" dirty="0">
                <a:effectLst/>
              </a:rPr>
              <a:t>How quickly the known world cants toward awe</a:t>
            </a:r>
            <a:br>
              <a:rPr lang="en-US" sz="1300" dirty="0">
                <a:effectLst/>
              </a:rPr>
            </a:br>
            <a:r>
              <a:rPr lang="en-US" sz="1300" dirty="0">
                <a:effectLst/>
              </a:rPr>
              <a:t>when wonder slips in—wonder forged</a:t>
            </a:r>
            <a:br>
              <a:rPr lang="en-US" sz="1300" dirty="0">
                <a:effectLst/>
              </a:rPr>
            </a:br>
            <a:r>
              <a:rPr lang="en-US" sz="1300" dirty="0">
                <a:effectLst/>
              </a:rPr>
              <a:t>not from epiphany or greatness</a:t>
            </a:r>
            <a:br>
              <a:rPr lang="en-US" sz="1300" dirty="0">
                <a:effectLst/>
              </a:rPr>
            </a:br>
            <a:r>
              <a:rPr lang="en-US" sz="1300" dirty="0">
                <a:effectLst/>
              </a:rPr>
              <a:t>but from the barest instant of meeting what is real.     </a:t>
            </a:r>
          </a:p>
          <a:p>
            <a:pPr marR="0">
              <a:lnSpc>
                <a:spcPct val="90000"/>
              </a:lnSpc>
              <a:spcBef>
                <a:spcPts val="0"/>
              </a:spcBef>
              <a:spcAft>
                <a:spcPts val="800"/>
              </a:spcAft>
            </a:pPr>
            <a:r>
              <a:rPr lang="en-US" sz="1300" dirty="0">
                <a:effectLst/>
              </a:rPr>
              <a:t> </a:t>
            </a:r>
            <a:r>
              <a:rPr lang="en-US" sz="1300" i="1" dirty="0">
                <a:effectLst/>
              </a:rPr>
              <a:t>~~</a:t>
            </a:r>
            <a:r>
              <a:rPr lang="en-US" sz="1300" i="1" dirty="0" err="1">
                <a:effectLst/>
              </a:rPr>
              <a:t>Rosemerry</a:t>
            </a:r>
            <a:r>
              <a:rPr lang="en-US" sz="1300" i="1" dirty="0">
                <a:effectLst/>
              </a:rPr>
              <a:t> </a:t>
            </a:r>
            <a:r>
              <a:rPr lang="en-US" sz="1300" i="1" dirty="0" err="1">
                <a:effectLst/>
              </a:rPr>
              <a:t>Wahtola</a:t>
            </a:r>
            <a:r>
              <a:rPr lang="en-US" sz="1300" i="1" dirty="0">
                <a:effectLst/>
              </a:rPr>
              <a:t> </a:t>
            </a:r>
            <a:r>
              <a:rPr lang="en-US" sz="1300" i="1" dirty="0" err="1">
                <a:effectLst/>
              </a:rPr>
              <a:t>Trommer</a:t>
            </a:r>
            <a:endParaRPr lang="en-US" sz="1300" dirty="0">
              <a:effectLst/>
            </a:endParaRPr>
          </a:p>
          <a:p>
            <a:pPr marR="0">
              <a:lnSpc>
                <a:spcPct val="90000"/>
              </a:lnSpc>
              <a:spcBef>
                <a:spcPts val="0"/>
              </a:spcBef>
              <a:spcAft>
                <a:spcPts val="800"/>
              </a:spcAft>
            </a:pPr>
            <a:r>
              <a:rPr lang="en-US" sz="1300" dirty="0">
                <a:effectLst/>
              </a:rPr>
              <a:t> </a:t>
            </a:r>
          </a:p>
          <a:p>
            <a:pPr indent="-228600">
              <a:lnSpc>
                <a:spcPct val="90000"/>
              </a:lnSpc>
              <a:buFont typeface="Arial" panose="020B0604020202020204" pitchFamily="34" charset="0"/>
              <a:buChar char="•"/>
            </a:pPr>
            <a:endParaRPr lang="en-US" sz="1300" dirty="0"/>
          </a:p>
        </p:txBody>
      </p:sp>
    </p:spTree>
    <p:extLst>
      <p:ext uri="{BB962C8B-B14F-4D97-AF65-F5344CB8AC3E}">
        <p14:creationId xmlns:p14="http://schemas.microsoft.com/office/powerpoint/2010/main" val="1657717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DF5878-E3A0-30B8-E104-82DF918259D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Everything is incredible…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85FF18E-C3D0-9FD6-AF7B-6D9437560CD7}"/>
              </a:ext>
            </a:extLst>
          </p:cNvPr>
          <p:cNvSpPr txBox="1"/>
          <p:nvPr/>
        </p:nvSpPr>
        <p:spPr>
          <a:xfrm>
            <a:off x="640080" y="2872899"/>
            <a:ext cx="4243589" cy="3320668"/>
          </a:xfrm>
          <a:prstGeom prst="rect">
            <a:avLst/>
          </a:prstGeom>
        </p:spPr>
        <p:txBody>
          <a:bodyPr vert="horz" lIns="91440" tIns="45720" rIns="91440" bIns="45720" rtlCol="0">
            <a:normAutofit/>
          </a:bodyPr>
          <a:lstStyle/>
          <a:p>
            <a:pPr marR="0">
              <a:lnSpc>
                <a:spcPct val="90000"/>
              </a:lnSpc>
              <a:spcBef>
                <a:spcPts val="0"/>
              </a:spcBef>
              <a:spcAft>
                <a:spcPts val="800"/>
              </a:spcAft>
            </a:pPr>
            <a:r>
              <a:rPr lang="en-US" sz="2200" i="1" dirty="0"/>
              <a:t>“</a:t>
            </a:r>
            <a:r>
              <a:rPr lang="en-US" sz="2200" i="1" dirty="0">
                <a:effectLst/>
              </a:rPr>
              <a:t>Our goal should be to live life in radical amazement...to get up in the morning and look around at the world in a way that takes nothing for granted. Everything is phenomenal. Everything is incredible. To be spiritual is to be amazed."</a:t>
            </a:r>
            <a:br>
              <a:rPr lang="en-US" sz="2200" i="1" dirty="0">
                <a:effectLst/>
              </a:rPr>
            </a:br>
            <a:r>
              <a:rPr lang="en-US" sz="2200" i="1" dirty="0">
                <a:effectLst/>
              </a:rPr>
              <a:t>~Rabbi Abraham Joshua Heschel </a:t>
            </a:r>
            <a:endParaRPr lang="en-US" sz="2200" dirty="0">
              <a:effectLst/>
            </a:endParaRPr>
          </a:p>
        </p:txBody>
      </p:sp>
      <p:pic>
        <p:nvPicPr>
          <p:cNvPr id="6" name="Picture 6" descr="Abraham Joshua Heschel was a spiritual radical. A new documentary shows  he's more timely than ever">
            <a:extLst>
              <a:ext uri="{FF2B5EF4-FFF2-40B4-BE49-F238E27FC236}">
                <a16:creationId xmlns:a16="http://schemas.microsoft.com/office/drawing/2014/main" id="{6B629908-E9D2-CDBF-4641-EB2CBA846C9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634" r="313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65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2AB7-F95A-2C4F-7245-63EAED38701F}"/>
              </a:ext>
            </a:extLst>
          </p:cNvPr>
          <p:cNvSpPr>
            <a:spLocks noGrp="1"/>
          </p:cNvSpPr>
          <p:nvPr>
            <p:ph type="title"/>
          </p:nvPr>
        </p:nvSpPr>
        <p:spPr/>
        <p:txBody>
          <a:bodyPr/>
          <a:lstStyle/>
          <a:p>
            <a:r>
              <a:rPr lang="en-US" dirty="0"/>
              <a:t>… “to be spiritual is to be amazed…”</a:t>
            </a:r>
          </a:p>
        </p:txBody>
      </p:sp>
      <p:pic>
        <p:nvPicPr>
          <p:cNvPr id="5" name="Content Placeholder 4" descr="A picture containing person, grass, outdoor, child&#10;&#10;Description automatically generated">
            <a:extLst>
              <a:ext uri="{FF2B5EF4-FFF2-40B4-BE49-F238E27FC236}">
                <a16:creationId xmlns:a16="http://schemas.microsoft.com/office/drawing/2014/main" id="{FD75645B-AB8B-45BC-9E9E-CE19D35493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6029" y="1359017"/>
            <a:ext cx="4848837" cy="5226341"/>
          </a:xfrm>
        </p:spPr>
      </p:pic>
    </p:spTree>
    <p:extLst>
      <p:ext uri="{BB962C8B-B14F-4D97-AF65-F5344CB8AC3E}">
        <p14:creationId xmlns:p14="http://schemas.microsoft.com/office/powerpoint/2010/main" val="3875673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55D627-9560-899F-CD59-DB648D00BDC3}"/>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dirty="0"/>
              <a:t>“in the chapel of eggs…”   </a:t>
            </a:r>
            <a:r>
              <a:rPr lang="en-US" sz="2800" dirty="0"/>
              <a:t>Anne Sexton</a:t>
            </a:r>
            <a:endParaRPr lang="en-US" sz="3700" dirty="0"/>
          </a:p>
        </p:txBody>
      </p:sp>
      <p:grpSp>
        <p:nvGrpSpPr>
          <p:cNvPr id="27" name="Group 2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2358FA-30FB-133E-752B-2F39A8E39A33}"/>
              </a:ext>
            </a:extLst>
          </p:cNvPr>
          <p:cNvSpPr txBox="1"/>
          <p:nvPr/>
        </p:nvSpPr>
        <p:spPr>
          <a:xfrm>
            <a:off x="590719" y="2330505"/>
            <a:ext cx="4559425" cy="3979585"/>
          </a:xfrm>
          <a:prstGeom prst="rect">
            <a:avLst/>
          </a:prstGeom>
        </p:spPr>
        <p:txBody>
          <a:bodyPr vert="horz" lIns="91440" tIns="45720" rIns="91440" bIns="45720" rtlCol="0" anchor="ctr">
            <a:normAutofit fontScale="92500" lnSpcReduction="20000"/>
          </a:bodyPr>
          <a:lstStyle/>
          <a:p>
            <a:pPr marR="0">
              <a:lnSpc>
                <a:spcPct val="90000"/>
              </a:lnSpc>
              <a:spcBef>
                <a:spcPts val="0"/>
              </a:spcBef>
              <a:spcAft>
                <a:spcPts val="800"/>
              </a:spcAft>
            </a:pPr>
            <a:br>
              <a:rPr lang="en-US" sz="700" dirty="0">
                <a:effectLst/>
              </a:rPr>
            </a:br>
            <a:br>
              <a:rPr lang="en-US" sz="700" dirty="0">
                <a:effectLst/>
              </a:rPr>
            </a:br>
            <a:r>
              <a:rPr lang="en-US" sz="1000" dirty="0">
                <a:effectLst/>
              </a:rPr>
              <a:t>Welcome Morning</a:t>
            </a:r>
            <a:br>
              <a:rPr lang="en-US" sz="1000" dirty="0">
                <a:effectLst/>
              </a:rPr>
            </a:br>
            <a:br>
              <a:rPr lang="en-US" sz="1000" dirty="0">
                <a:effectLst/>
              </a:rPr>
            </a:br>
            <a:r>
              <a:rPr lang="en-US" sz="1000" dirty="0">
                <a:effectLst/>
              </a:rPr>
              <a:t>There is joy</a:t>
            </a:r>
            <a:br>
              <a:rPr lang="en-US" sz="1000" dirty="0">
                <a:effectLst/>
              </a:rPr>
            </a:br>
            <a:r>
              <a:rPr lang="en-US" sz="1000" dirty="0">
                <a:effectLst/>
              </a:rPr>
              <a:t>In all:</a:t>
            </a:r>
            <a:br>
              <a:rPr lang="en-US" sz="1000" dirty="0">
                <a:effectLst/>
              </a:rPr>
            </a:br>
            <a:r>
              <a:rPr lang="en-US" sz="1000" dirty="0">
                <a:effectLst/>
              </a:rPr>
              <a:t>In the hair I brush each morning,</a:t>
            </a:r>
            <a:br>
              <a:rPr lang="en-US" sz="1000" dirty="0">
                <a:effectLst/>
              </a:rPr>
            </a:br>
            <a:r>
              <a:rPr lang="en-US" sz="1000" dirty="0">
                <a:effectLst/>
              </a:rPr>
              <a:t>In the Cannon towel, newly washed,</a:t>
            </a:r>
            <a:br>
              <a:rPr lang="en-US" sz="1000" dirty="0">
                <a:effectLst/>
              </a:rPr>
            </a:br>
            <a:r>
              <a:rPr lang="en-US" sz="1000" dirty="0">
                <a:effectLst/>
              </a:rPr>
              <a:t>That I rub my body with each morning,</a:t>
            </a:r>
            <a:br>
              <a:rPr lang="en-US" sz="1000" dirty="0">
                <a:effectLst/>
              </a:rPr>
            </a:br>
            <a:r>
              <a:rPr lang="en-US" sz="1000" dirty="0">
                <a:effectLst/>
              </a:rPr>
              <a:t>In the chapel of eggs I cook</a:t>
            </a:r>
            <a:br>
              <a:rPr lang="en-US" sz="1000" dirty="0">
                <a:effectLst/>
              </a:rPr>
            </a:br>
            <a:r>
              <a:rPr lang="en-US" sz="1000" dirty="0">
                <a:effectLst/>
              </a:rPr>
              <a:t>Each morning,</a:t>
            </a:r>
            <a:br>
              <a:rPr lang="en-US" sz="1000" dirty="0">
                <a:effectLst/>
              </a:rPr>
            </a:br>
            <a:r>
              <a:rPr lang="en-US" sz="1000" dirty="0">
                <a:effectLst/>
              </a:rPr>
              <a:t>In the outcry from the kettle</a:t>
            </a:r>
            <a:br>
              <a:rPr lang="en-US" sz="1000" dirty="0">
                <a:effectLst/>
              </a:rPr>
            </a:br>
            <a:r>
              <a:rPr lang="en-US" sz="1000" dirty="0">
                <a:effectLst/>
              </a:rPr>
              <a:t>that heats my coffee</a:t>
            </a:r>
            <a:br>
              <a:rPr lang="en-US" sz="1000" dirty="0">
                <a:effectLst/>
              </a:rPr>
            </a:br>
            <a:r>
              <a:rPr lang="en-US" sz="1000" dirty="0">
                <a:effectLst/>
              </a:rPr>
              <a:t>Each morning,</a:t>
            </a:r>
            <a:br>
              <a:rPr lang="en-US" sz="1000" dirty="0">
                <a:effectLst/>
              </a:rPr>
            </a:br>
            <a:r>
              <a:rPr lang="en-US" sz="1000" dirty="0">
                <a:effectLst/>
              </a:rPr>
              <a:t>In the spoon and the chair</a:t>
            </a:r>
            <a:br>
              <a:rPr lang="en-US" sz="1000" dirty="0">
                <a:effectLst/>
              </a:rPr>
            </a:br>
            <a:r>
              <a:rPr lang="en-US" sz="1000" dirty="0">
                <a:effectLst/>
              </a:rPr>
              <a:t>That cry “hello there, Anne”</a:t>
            </a:r>
            <a:br>
              <a:rPr lang="en-US" sz="1000" dirty="0">
                <a:effectLst/>
              </a:rPr>
            </a:br>
            <a:r>
              <a:rPr lang="en-US" sz="1000" dirty="0">
                <a:effectLst/>
              </a:rPr>
              <a:t>Each morning,</a:t>
            </a:r>
            <a:br>
              <a:rPr lang="en-US" sz="1000" dirty="0">
                <a:effectLst/>
              </a:rPr>
            </a:br>
            <a:r>
              <a:rPr lang="en-US" sz="1000" dirty="0">
                <a:effectLst/>
              </a:rPr>
              <a:t>In the godhead of the table</a:t>
            </a:r>
            <a:br>
              <a:rPr lang="en-US" sz="1000" dirty="0">
                <a:effectLst/>
              </a:rPr>
            </a:br>
            <a:r>
              <a:rPr lang="en-US" sz="1000" dirty="0">
                <a:effectLst/>
              </a:rPr>
              <a:t>That I set my silver, plate, cup upon</a:t>
            </a:r>
            <a:br>
              <a:rPr lang="en-US" sz="1000" dirty="0">
                <a:effectLst/>
              </a:rPr>
            </a:br>
            <a:r>
              <a:rPr lang="en-US" sz="1000" dirty="0">
                <a:effectLst/>
              </a:rPr>
              <a:t>Each morning.</a:t>
            </a:r>
            <a:br>
              <a:rPr lang="en-US" sz="1000" dirty="0">
                <a:effectLst/>
              </a:rPr>
            </a:br>
            <a:br>
              <a:rPr lang="en-US" sz="1000" dirty="0">
                <a:effectLst/>
              </a:rPr>
            </a:br>
            <a:r>
              <a:rPr lang="en-US" sz="1000" dirty="0">
                <a:effectLst/>
              </a:rPr>
              <a:t>All this is God,</a:t>
            </a:r>
            <a:br>
              <a:rPr lang="en-US" sz="1000" dirty="0">
                <a:effectLst/>
              </a:rPr>
            </a:br>
            <a:r>
              <a:rPr lang="en-US" sz="1000" dirty="0">
                <a:effectLst/>
              </a:rPr>
              <a:t>Right here in my pea-green house</a:t>
            </a:r>
            <a:br>
              <a:rPr lang="en-US" sz="1000" dirty="0">
                <a:effectLst/>
              </a:rPr>
            </a:br>
            <a:r>
              <a:rPr lang="en-US" sz="1000" dirty="0">
                <a:effectLst/>
              </a:rPr>
              <a:t>Each morning</a:t>
            </a:r>
            <a:br>
              <a:rPr lang="en-US" sz="1000" dirty="0">
                <a:effectLst/>
              </a:rPr>
            </a:br>
            <a:r>
              <a:rPr lang="en-US" sz="1000" dirty="0">
                <a:effectLst/>
              </a:rPr>
              <a:t>And I mean,</a:t>
            </a:r>
            <a:br>
              <a:rPr lang="en-US" sz="1000" dirty="0">
                <a:effectLst/>
              </a:rPr>
            </a:br>
            <a:r>
              <a:rPr lang="en-US" sz="1000" dirty="0">
                <a:effectLst/>
              </a:rPr>
              <a:t>Though often forget,</a:t>
            </a:r>
            <a:br>
              <a:rPr lang="en-US" sz="1000" dirty="0">
                <a:effectLst/>
              </a:rPr>
            </a:br>
            <a:r>
              <a:rPr lang="en-US" sz="1000" dirty="0">
                <a:effectLst/>
              </a:rPr>
              <a:t>To give thanks,</a:t>
            </a:r>
            <a:br>
              <a:rPr lang="en-US" sz="1000" dirty="0">
                <a:effectLst/>
              </a:rPr>
            </a:br>
            <a:r>
              <a:rPr lang="en-US" sz="1000" dirty="0">
                <a:effectLst/>
              </a:rPr>
              <a:t>To faint down by the kitchen table</a:t>
            </a:r>
            <a:br>
              <a:rPr lang="en-US" sz="1000" dirty="0">
                <a:effectLst/>
              </a:rPr>
            </a:br>
            <a:r>
              <a:rPr lang="en-US" sz="1000" dirty="0">
                <a:effectLst/>
              </a:rPr>
              <a:t>In a prayer of rejoicing</a:t>
            </a:r>
            <a:br>
              <a:rPr lang="en-US" sz="1000" dirty="0">
                <a:effectLst/>
              </a:rPr>
            </a:br>
            <a:r>
              <a:rPr lang="en-US" sz="1000" dirty="0">
                <a:effectLst/>
              </a:rPr>
              <a:t>As the holy birds at the kitchen window</a:t>
            </a:r>
            <a:br>
              <a:rPr lang="en-US" sz="1000" dirty="0">
                <a:effectLst/>
              </a:rPr>
            </a:br>
            <a:r>
              <a:rPr lang="en-US" sz="1000" dirty="0">
                <a:effectLst/>
              </a:rPr>
              <a:t>Peck into their marriage of seeds.</a:t>
            </a:r>
            <a:br>
              <a:rPr lang="en-US" sz="1000" dirty="0">
                <a:effectLst/>
              </a:rPr>
            </a:br>
            <a:br>
              <a:rPr lang="en-US" sz="1000" dirty="0">
                <a:effectLst/>
              </a:rPr>
            </a:br>
            <a:r>
              <a:rPr lang="en-US" sz="1000" dirty="0">
                <a:effectLst/>
              </a:rPr>
              <a:t>So while I think of it,</a:t>
            </a:r>
            <a:br>
              <a:rPr lang="en-US" sz="1000" dirty="0">
                <a:effectLst/>
              </a:rPr>
            </a:br>
            <a:r>
              <a:rPr lang="en-US" sz="1000" dirty="0">
                <a:effectLst/>
              </a:rPr>
              <a:t>Let me paint a thank-you on my palm</a:t>
            </a:r>
            <a:br>
              <a:rPr lang="en-US" sz="1000" dirty="0">
                <a:effectLst/>
              </a:rPr>
            </a:br>
            <a:r>
              <a:rPr lang="en-US" sz="1000" dirty="0">
                <a:effectLst/>
              </a:rPr>
              <a:t>For this God, this laughter of the morning,</a:t>
            </a:r>
            <a:br>
              <a:rPr lang="en-US" sz="1000" dirty="0">
                <a:effectLst/>
              </a:rPr>
            </a:br>
            <a:r>
              <a:rPr lang="en-US" sz="1000" dirty="0">
                <a:effectLst/>
              </a:rPr>
              <a:t>Lest it go unspoken.</a:t>
            </a:r>
            <a:br>
              <a:rPr lang="en-US" sz="1000" dirty="0">
                <a:effectLst/>
              </a:rPr>
            </a:br>
            <a:br>
              <a:rPr lang="en-US" sz="1000" dirty="0">
                <a:effectLst/>
              </a:rPr>
            </a:br>
            <a:r>
              <a:rPr lang="en-US" sz="1000" dirty="0">
                <a:effectLst/>
              </a:rPr>
              <a:t>The Joy that isn’t shared, I’ve heard,</a:t>
            </a:r>
            <a:br>
              <a:rPr lang="en-US" sz="1000" dirty="0">
                <a:effectLst/>
              </a:rPr>
            </a:br>
            <a:r>
              <a:rPr lang="en-US" sz="1000" dirty="0">
                <a:effectLst/>
              </a:rPr>
              <a:t>dies young.</a:t>
            </a:r>
            <a:br>
              <a:rPr lang="en-US" sz="1000" dirty="0">
                <a:effectLst/>
              </a:rPr>
            </a:br>
            <a:r>
              <a:rPr lang="en-US" sz="1000" dirty="0">
                <a:effectLst/>
              </a:rPr>
              <a:t>       —Anne Sexton</a:t>
            </a:r>
          </a:p>
        </p:txBody>
      </p:sp>
      <p:sp>
        <p:nvSpPr>
          <p:cNvPr id="33" name="Rectangle 3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descr="The Poet and the Monk: An Anne Sexton Love Story ‹ Literary Hub">
            <a:extLst>
              <a:ext uri="{FF2B5EF4-FFF2-40B4-BE49-F238E27FC236}">
                <a16:creationId xmlns:a16="http://schemas.microsoft.com/office/drawing/2014/main" id="{01AA689C-0EB7-CDDE-8AD3-74E17E6F5FE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528" r="2905"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793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2770</TotalTime>
  <Words>1033</Words>
  <Application>Microsoft Macintosh PowerPoint</Application>
  <PresentationFormat>Widescreen</PresentationFormat>
  <Paragraphs>47</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Baskerville Old Face</vt:lpstr>
      <vt:lpstr>Calibri</vt:lpstr>
      <vt:lpstr>Calibri Light</vt:lpstr>
      <vt:lpstr>Georgia</vt:lpstr>
      <vt:lpstr>Helvetica</vt:lpstr>
      <vt:lpstr>Office Theme</vt:lpstr>
      <vt:lpstr>Living Soulfully </vt:lpstr>
      <vt:lpstr>A SILENT WALK IN God’s abundance…</vt:lpstr>
      <vt:lpstr>Trust                                               God’s Love</vt:lpstr>
      <vt:lpstr>What do the wise ones say????</vt:lpstr>
      <vt:lpstr>ALL AROUND ME…</vt:lpstr>
      <vt:lpstr>IT ONLY TAKES A SECOND…</vt:lpstr>
      <vt:lpstr>Everything is incredible…</vt:lpstr>
      <vt:lpstr>… “to be spiritual is to be amazed…”</vt:lpstr>
      <vt:lpstr>“in the chapel of eggs…”   Anne Sexton</vt:lpstr>
      <vt:lpstr>“walk slowly…bow often…”</vt:lpstr>
      <vt:lpstr>“notice each thing so each thing gets noticed…”</vt:lpstr>
      <vt:lpstr>Let’s take a few minutes…</vt:lpstr>
      <vt:lpstr>Friday Evening Prayer</vt:lpstr>
      <vt:lpstr>GOD MADE US HOPING WE’D ENJOY IT!!!</vt:lpstr>
      <vt:lpstr>ENTERING REST… from BEING HOME by Gunilla Norris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Soulfully </dc:title>
  <dc:creator>Christine Milner</dc:creator>
  <cp:lastModifiedBy>J Holahan</cp:lastModifiedBy>
  <cp:revision>17</cp:revision>
  <dcterms:created xsi:type="dcterms:W3CDTF">2023-04-11T14:47:11Z</dcterms:created>
  <dcterms:modified xsi:type="dcterms:W3CDTF">2023-05-08T20:05:09Z</dcterms:modified>
</cp:coreProperties>
</file>