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E10BE-25B6-A794-1D25-B6DDB1F94A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30F3725-504D-6757-DADE-8E554C43C5A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A638C06-BAE2-6E87-32FA-0445B1A25968}"/>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5" name="Footer Placeholder 4">
            <a:extLst>
              <a:ext uri="{FF2B5EF4-FFF2-40B4-BE49-F238E27FC236}">
                <a16:creationId xmlns:a16="http://schemas.microsoft.com/office/drawing/2014/main" id="{5F4E0D61-6DE1-72B7-2683-2FACB1061F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2CEBD9-0A1B-F482-BD58-5E4DBDA8E0DC}"/>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30129358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4B8CEE-68AC-F74A-E4E6-C83FEB4E649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61D4DD3-D86E-6C1C-A10B-36A41CEEF7B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D77EAFB-2FCF-03FA-BD6F-796860A212E3}"/>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5" name="Footer Placeholder 4">
            <a:extLst>
              <a:ext uri="{FF2B5EF4-FFF2-40B4-BE49-F238E27FC236}">
                <a16:creationId xmlns:a16="http://schemas.microsoft.com/office/drawing/2014/main" id="{E4E67AD1-1641-433C-DDA0-8132C9D422C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C93869-C062-CA52-1EC6-1003ACD18B9D}"/>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14540865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3D47462-ABC5-ED0F-F0CB-D20F7F7F59F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2A42DB4-0B02-0FDC-E5AB-EFE452C50BF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57BEDA3-27EB-652D-E69E-62574328B5A4}"/>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5" name="Footer Placeholder 4">
            <a:extLst>
              <a:ext uri="{FF2B5EF4-FFF2-40B4-BE49-F238E27FC236}">
                <a16:creationId xmlns:a16="http://schemas.microsoft.com/office/drawing/2014/main" id="{5D7E5FA7-0154-A45B-5FFA-EDD18464906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D1C857-A149-C286-231F-4DB97619A076}"/>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514459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289DAF-449C-E765-018B-F016D2AB26E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F7AA7C-826D-4232-B0D3-D64D3E87626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355CEB-417B-6CAE-99C7-06B6815C53E2}"/>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5" name="Footer Placeholder 4">
            <a:extLst>
              <a:ext uri="{FF2B5EF4-FFF2-40B4-BE49-F238E27FC236}">
                <a16:creationId xmlns:a16="http://schemas.microsoft.com/office/drawing/2014/main" id="{62121CAA-6CB9-F6B9-4199-982392FA7B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4F93AC-6F2F-7893-9F1D-B234EFDA6E92}"/>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34290451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DDA3BC-8BF2-029F-9F50-7E3A97A899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3D808D6-13FD-140C-4D44-E26A2E69393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C893EFC-C869-58F7-576B-E3FC1A56E0EA}"/>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5" name="Footer Placeholder 4">
            <a:extLst>
              <a:ext uri="{FF2B5EF4-FFF2-40B4-BE49-F238E27FC236}">
                <a16:creationId xmlns:a16="http://schemas.microsoft.com/office/drawing/2014/main" id="{4D4430EF-E517-9C51-F92D-9865982B03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90160F-3AAA-D80C-D045-8EE9AC49E419}"/>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2387438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AE9985-9AF5-EA97-71E3-B5330148033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A85C30-7BC4-4290-FEBE-ED5013A6BAA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8DA28AD-1DD9-8B57-5FDA-44E85B9D42B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D2F0181-FF6C-F91B-070F-8A0DF4378C44}"/>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6" name="Footer Placeholder 5">
            <a:extLst>
              <a:ext uri="{FF2B5EF4-FFF2-40B4-BE49-F238E27FC236}">
                <a16:creationId xmlns:a16="http://schemas.microsoft.com/office/drawing/2014/main" id="{59D0F660-71B0-AA19-006C-F5E29A4E7E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A72B01-D88C-17DA-7533-C96FEC34E9DE}"/>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37896755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3093D1-4476-B8BB-3559-CEE4C95B9D5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73904F3-EF0E-93AF-CBF9-E0D5F0D85A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356DA7-7B3F-F670-D5A8-FF7305C01BB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59A7A43-902B-F472-FBB2-3941E8E8DF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92C46E0-C8C0-50BB-D85E-3DE840DE57E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71E0876-9D2E-F45C-2F62-23868E2AA53F}"/>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8" name="Footer Placeholder 7">
            <a:extLst>
              <a:ext uri="{FF2B5EF4-FFF2-40B4-BE49-F238E27FC236}">
                <a16:creationId xmlns:a16="http://schemas.microsoft.com/office/drawing/2014/main" id="{078C8D28-068C-EFF6-97B4-997B8E3FD3D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F62859C-9D3F-7A3D-2B22-1E1A0FCBD09B}"/>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741441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8EE12-88D6-FC30-9EE6-9F78CA35D53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EB2258D-F6C9-B8F8-8CBD-3AB943BA747D}"/>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4" name="Footer Placeholder 3">
            <a:extLst>
              <a:ext uri="{FF2B5EF4-FFF2-40B4-BE49-F238E27FC236}">
                <a16:creationId xmlns:a16="http://schemas.microsoft.com/office/drawing/2014/main" id="{7150F89F-36F7-83D7-628D-89A3101CE61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DF79F43-C597-6199-0EEA-539F5BB55D02}"/>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126055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C3085D-F4FC-6358-495C-D2385FE1E494}"/>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3" name="Footer Placeholder 2">
            <a:extLst>
              <a:ext uri="{FF2B5EF4-FFF2-40B4-BE49-F238E27FC236}">
                <a16:creationId xmlns:a16="http://schemas.microsoft.com/office/drawing/2014/main" id="{056B1A65-EB9A-AD81-0A97-EF3CC265FDE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1F1F4E3-27AD-101D-5242-52761E080ABD}"/>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32005575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723E8-A027-5219-FA50-0171856B4ED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BF42D93-302C-5E32-30B2-874335273E3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78530B3-1631-46C2-428A-C77D890B997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58162C-00A9-6B44-FE3B-FC4AF94A5085}"/>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6" name="Footer Placeholder 5">
            <a:extLst>
              <a:ext uri="{FF2B5EF4-FFF2-40B4-BE49-F238E27FC236}">
                <a16:creationId xmlns:a16="http://schemas.microsoft.com/office/drawing/2014/main" id="{A4B86FC8-6EA3-34DC-BE07-F9A6C48403A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353B28E-4200-0A57-5FCD-5845952A38E8}"/>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191393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2E389D-3468-4F23-BC9A-732DBE6B389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0CABC3A-0256-DF14-CCE3-F4B48FEC4D6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8FCA8E8-41A9-C935-8750-2E687A9D8BE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BC165F-9897-067E-E09C-00E6D5EF5EC8}"/>
              </a:ext>
            </a:extLst>
          </p:cNvPr>
          <p:cNvSpPr>
            <a:spLocks noGrp="1"/>
          </p:cNvSpPr>
          <p:nvPr>
            <p:ph type="dt" sz="half" idx="10"/>
          </p:nvPr>
        </p:nvSpPr>
        <p:spPr/>
        <p:txBody>
          <a:bodyPr/>
          <a:lstStyle/>
          <a:p>
            <a:fld id="{529CD245-B36F-44A2-8788-32E6EC6355CF}" type="datetimeFigureOut">
              <a:rPr lang="en-US" smtClean="0"/>
              <a:t>9/14/2022</a:t>
            </a:fld>
            <a:endParaRPr lang="en-US"/>
          </a:p>
        </p:txBody>
      </p:sp>
      <p:sp>
        <p:nvSpPr>
          <p:cNvPr id="6" name="Footer Placeholder 5">
            <a:extLst>
              <a:ext uri="{FF2B5EF4-FFF2-40B4-BE49-F238E27FC236}">
                <a16:creationId xmlns:a16="http://schemas.microsoft.com/office/drawing/2014/main" id="{B2397424-444F-B001-475A-0ADBA86A34E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14C89-69D6-4A79-20F5-1550D12D4A6B}"/>
              </a:ext>
            </a:extLst>
          </p:cNvPr>
          <p:cNvSpPr>
            <a:spLocks noGrp="1"/>
          </p:cNvSpPr>
          <p:nvPr>
            <p:ph type="sldNum" sz="quarter" idx="12"/>
          </p:nvPr>
        </p:nvSpPr>
        <p:spPr/>
        <p:txBody>
          <a:bodyPr/>
          <a:lstStyle/>
          <a:p>
            <a:fld id="{4A3CE54F-89E7-4619-B23A-3FFEA338AE46}" type="slidenum">
              <a:rPr lang="en-US" smtClean="0"/>
              <a:t>‹#›</a:t>
            </a:fld>
            <a:endParaRPr lang="en-US"/>
          </a:p>
        </p:txBody>
      </p:sp>
    </p:spTree>
    <p:extLst>
      <p:ext uri="{BB962C8B-B14F-4D97-AF65-F5344CB8AC3E}">
        <p14:creationId xmlns:p14="http://schemas.microsoft.com/office/powerpoint/2010/main" val="32147098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2572616-8D4C-8D36-681D-7EE0601FB56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E0E1619-81DD-3448-6833-B4B5F0639D3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6C4E461-8A91-7B22-AB95-15DFDC23162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29CD245-B36F-44A2-8788-32E6EC6355CF}" type="datetimeFigureOut">
              <a:rPr lang="en-US" smtClean="0"/>
              <a:t>9/14/2022</a:t>
            </a:fld>
            <a:endParaRPr lang="en-US"/>
          </a:p>
        </p:txBody>
      </p:sp>
      <p:sp>
        <p:nvSpPr>
          <p:cNvPr id="5" name="Footer Placeholder 4">
            <a:extLst>
              <a:ext uri="{FF2B5EF4-FFF2-40B4-BE49-F238E27FC236}">
                <a16:creationId xmlns:a16="http://schemas.microsoft.com/office/drawing/2014/main" id="{2790817E-CCC4-4EE4-C9D1-756B629932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8972CC50-CCCA-E2AA-D6AB-84D3082CFC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3CE54F-89E7-4619-B23A-3FFEA338AE46}" type="slidenum">
              <a:rPr lang="en-US" smtClean="0"/>
              <a:t>‹#›</a:t>
            </a:fld>
            <a:endParaRPr lang="en-US"/>
          </a:p>
        </p:txBody>
      </p:sp>
    </p:spTree>
    <p:extLst>
      <p:ext uri="{BB962C8B-B14F-4D97-AF65-F5344CB8AC3E}">
        <p14:creationId xmlns:p14="http://schemas.microsoft.com/office/powerpoint/2010/main" val="4071643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Layout" Target="../slideLayouts/slideLayout2.xml"/><Relationship Id="rId1" Type="http://schemas.openxmlformats.org/officeDocument/2006/relationships/video" Target="https://www.youtube.com/embed/JInofnk7OX0?feature=oembed" TargetMode="External"/><Relationship Id="rId4" Type="http://schemas.openxmlformats.org/officeDocument/2006/relationships/image" Target="../media/image5.jpe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C1DD1A8A-57D5-4A81-AD04-532B043C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Research Sheds New Light on How, Why Water is Essential to Life | Sci.News">
            <a:extLst>
              <a:ext uri="{FF2B5EF4-FFF2-40B4-BE49-F238E27FC236}">
                <a16:creationId xmlns:a16="http://schemas.microsoft.com/office/drawing/2014/main" id="{A81B778D-2718-C903-5BD8-AB69847F3DA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896" r="5659"/>
          <a:stretch/>
        </p:blipFill>
        <p:spPr bwMode="auto">
          <a:xfrm>
            <a:off x="-3047" y="10"/>
            <a:ext cx="12191999" cy="6857990"/>
          </a:xfrm>
          <a:prstGeom prst="rect">
            <a:avLst/>
          </a:prstGeom>
          <a:noFill/>
          <a:extLst>
            <a:ext uri="{909E8E84-426E-40DD-AFC4-6F175D3DCCD1}">
              <a14:hiddenFill xmlns:a14="http://schemas.microsoft.com/office/drawing/2010/main">
                <a:solidFill>
                  <a:srgbClr val="FFFFFF"/>
                </a:solidFill>
              </a14:hiddenFill>
            </a:ext>
          </a:extLst>
        </p:spPr>
      </p:pic>
      <p:sp>
        <p:nvSpPr>
          <p:cNvPr id="1033" name="Rectangle 1032">
            <a:extLst>
              <a:ext uri="{FF2B5EF4-FFF2-40B4-BE49-F238E27FC236}">
                <a16:creationId xmlns:a16="http://schemas.microsoft.com/office/drawing/2014/main" id="{007891EC-4501-44ED-A8C8-B11B6DB767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207602"/>
            <a:ext cx="12191999" cy="3162146"/>
          </a:xfrm>
          <a:prstGeom prst="rect">
            <a:avLst/>
          </a:prstGeom>
          <a:gradFill flip="none" rotWithShape="1">
            <a:gsLst>
              <a:gs pos="0">
                <a:srgbClr val="000000">
                  <a:alpha val="0"/>
                </a:srgbClr>
              </a:gs>
              <a:gs pos="25000">
                <a:srgbClr val="000000">
                  <a:alpha val="15000"/>
                </a:srgbClr>
              </a:gs>
              <a:gs pos="75000">
                <a:srgbClr val="000000">
                  <a:alpha val="15000"/>
                </a:srgbClr>
              </a:gs>
              <a:gs pos="50000">
                <a:srgbClr val="000000">
                  <a:alpha val="30000"/>
                </a:srgbClr>
              </a:gs>
              <a:gs pos="100000">
                <a:srgbClr val="000000">
                  <a:alpha val="0"/>
                </a:srgb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450DA59-2FD1-CA31-7F07-6181FADF801C}"/>
              </a:ext>
            </a:extLst>
          </p:cNvPr>
          <p:cNvSpPr>
            <a:spLocks noGrp="1"/>
          </p:cNvSpPr>
          <p:nvPr>
            <p:ph type="ctrTitle"/>
          </p:nvPr>
        </p:nvSpPr>
        <p:spPr>
          <a:xfrm>
            <a:off x="1097280" y="325550"/>
            <a:ext cx="10058400" cy="3574778"/>
          </a:xfrm>
          <a:effectLst>
            <a:outerShdw blurRad="50800" dist="38100" dir="2700000" algn="tl" rotWithShape="0">
              <a:prstClr val="black">
                <a:alpha val="40000"/>
              </a:prstClr>
            </a:outerShdw>
          </a:effectLst>
        </p:spPr>
        <p:txBody>
          <a:bodyPr>
            <a:normAutofit/>
          </a:bodyPr>
          <a:lstStyle/>
          <a:p>
            <a:r>
              <a:rPr lang="en-US" sz="5200">
                <a:solidFill>
                  <a:srgbClr val="FFFFFF"/>
                </a:solidFill>
              </a:rPr>
              <a:t>“What Is Essential?”</a:t>
            </a:r>
          </a:p>
        </p:txBody>
      </p:sp>
      <p:sp>
        <p:nvSpPr>
          <p:cNvPr id="3" name="Subtitle 2">
            <a:extLst>
              <a:ext uri="{FF2B5EF4-FFF2-40B4-BE49-F238E27FC236}">
                <a16:creationId xmlns:a16="http://schemas.microsoft.com/office/drawing/2014/main" id="{5E90D66F-1CC3-DCB2-876B-F0A6022060E1}"/>
              </a:ext>
            </a:extLst>
          </p:cNvPr>
          <p:cNvSpPr>
            <a:spLocks noGrp="1"/>
          </p:cNvSpPr>
          <p:nvPr>
            <p:ph type="subTitle" idx="1"/>
          </p:nvPr>
        </p:nvSpPr>
        <p:spPr>
          <a:xfrm>
            <a:off x="1100051" y="4072043"/>
            <a:ext cx="10058400" cy="1282707"/>
          </a:xfrm>
          <a:effectLst>
            <a:outerShdw blurRad="50800" dist="38100" dir="2700000" algn="tl" rotWithShape="0">
              <a:prstClr val="black">
                <a:alpha val="40000"/>
              </a:prstClr>
            </a:outerShdw>
          </a:effectLst>
        </p:spPr>
        <p:txBody>
          <a:bodyPr>
            <a:normAutofit lnSpcReduction="10000"/>
          </a:bodyPr>
          <a:lstStyle/>
          <a:p>
            <a:r>
              <a:rPr lang="en-US" dirty="0">
                <a:solidFill>
                  <a:srgbClr val="FFFFFF"/>
                </a:solidFill>
              </a:rPr>
              <a:t>Context</a:t>
            </a:r>
          </a:p>
          <a:p>
            <a:r>
              <a:rPr lang="en-US" dirty="0">
                <a:solidFill>
                  <a:srgbClr val="FFFFFF"/>
                </a:solidFill>
              </a:rPr>
              <a:t>Purpose</a:t>
            </a:r>
          </a:p>
          <a:p>
            <a:r>
              <a:rPr lang="en-US" dirty="0">
                <a:solidFill>
                  <a:srgbClr val="FFFFFF"/>
                </a:solidFill>
              </a:rPr>
              <a:t>Spirituality</a:t>
            </a:r>
          </a:p>
        </p:txBody>
      </p:sp>
    </p:spTree>
    <p:extLst>
      <p:ext uri="{BB962C8B-B14F-4D97-AF65-F5344CB8AC3E}">
        <p14:creationId xmlns:p14="http://schemas.microsoft.com/office/powerpoint/2010/main" val="3979672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F3270-E648-C74A-C75F-FC29B1E1D580}"/>
              </a:ext>
            </a:extLst>
          </p:cNvPr>
          <p:cNvSpPr>
            <a:spLocks noGrp="1"/>
          </p:cNvSpPr>
          <p:nvPr>
            <p:ph type="title"/>
          </p:nvPr>
        </p:nvSpPr>
        <p:spPr/>
        <p:txBody>
          <a:bodyPr/>
          <a:lstStyle/>
          <a:p>
            <a:r>
              <a:rPr lang="en-US" dirty="0"/>
              <a:t>CONTEXT</a:t>
            </a:r>
          </a:p>
        </p:txBody>
      </p:sp>
      <p:sp>
        <p:nvSpPr>
          <p:cNvPr id="3" name="Content Placeholder 2">
            <a:extLst>
              <a:ext uri="{FF2B5EF4-FFF2-40B4-BE49-F238E27FC236}">
                <a16:creationId xmlns:a16="http://schemas.microsoft.com/office/drawing/2014/main" id="{262D0952-208C-43C6-D80B-25ABF17A2B06}"/>
              </a:ext>
            </a:extLst>
          </p:cNvPr>
          <p:cNvSpPr>
            <a:spLocks noGrp="1"/>
          </p:cNvSpPr>
          <p:nvPr>
            <p:ph idx="1"/>
          </p:nvPr>
        </p:nvSpPr>
        <p:spPr/>
        <p:txBody>
          <a:bodyPr/>
          <a:lstStyle/>
          <a:p>
            <a:r>
              <a:rPr lang="en-US" dirty="0"/>
              <a:t>Continue to see our call to be associates in the wider context of our overarching call from God</a:t>
            </a:r>
          </a:p>
          <a:p>
            <a:r>
              <a:rPr lang="en-US" dirty="0"/>
              <a:t>ONE way to live out our baptismal promises</a:t>
            </a:r>
          </a:p>
          <a:p>
            <a:r>
              <a:rPr lang="en-US" dirty="0"/>
              <a:t>Keep in mind the specific religious congregation we are attaching ourselves to</a:t>
            </a:r>
          </a:p>
        </p:txBody>
      </p:sp>
    </p:spTree>
    <p:extLst>
      <p:ext uri="{BB962C8B-B14F-4D97-AF65-F5344CB8AC3E}">
        <p14:creationId xmlns:p14="http://schemas.microsoft.com/office/powerpoint/2010/main" val="781811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64" name="Rectangle 2063">
            <a:extLst>
              <a:ext uri="{FF2B5EF4-FFF2-40B4-BE49-F238E27FC236}">
                <a16:creationId xmlns:a16="http://schemas.microsoft.com/office/drawing/2014/main" id="{D2B783EE-0239-4717-BBEA-8C9EAC61C8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92DE4B1-14CB-652C-4645-F19546A80EB5}"/>
              </a:ext>
            </a:extLst>
          </p:cNvPr>
          <p:cNvSpPr>
            <a:spLocks noGrp="1"/>
          </p:cNvSpPr>
          <p:nvPr>
            <p:ph type="title"/>
          </p:nvPr>
        </p:nvSpPr>
        <p:spPr>
          <a:xfrm>
            <a:off x="838201" y="345810"/>
            <a:ext cx="5120561" cy="1325563"/>
          </a:xfrm>
        </p:spPr>
        <p:txBody>
          <a:bodyPr>
            <a:normAutofit/>
          </a:bodyPr>
          <a:lstStyle/>
          <a:p>
            <a:r>
              <a:rPr lang="en-US" dirty="0"/>
              <a:t>PURPOSE</a:t>
            </a:r>
          </a:p>
        </p:txBody>
      </p:sp>
      <p:sp>
        <p:nvSpPr>
          <p:cNvPr id="3" name="Content Placeholder 2">
            <a:extLst>
              <a:ext uri="{FF2B5EF4-FFF2-40B4-BE49-F238E27FC236}">
                <a16:creationId xmlns:a16="http://schemas.microsoft.com/office/drawing/2014/main" id="{D5B92D0A-29C1-6F12-3E7C-A269DD191235}"/>
              </a:ext>
            </a:extLst>
          </p:cNvPr>
          <p:cNvSpPr>
            <a:spLocks noGrp="1"/>
          </p:cNvSpPr>
          <p:nvPr>
            <p:ph idx="1"/>
          </p:nvPr>
        </p:nvSpPr>
        <p:spPr>
          <a:xfrm>
            <a:off x="838201" y="1825625"/>
            <a:ext cx="5092194" cy="4351338"/>
          </a:xfrm>
        </p:spPr>
        <p:txBody>
          <a:bodyPr>
            <a:normAutofit/>
          </a:bodyPr>
          <a:lstStyle/>
          <a:p>
            <a:pPr marL="0" indent="0">
              <a:buNone/>
            </a:pPr>
            <a:r>
              <a:rPr lang="en-US"/>
              <a:t>Our purpose as asasv’s is to daily find ways to reveal God’s love to others, and to trust that it is a Providential God that accompanies us</a:t>
            </a:r>
          </a:p>
        </p:txBody>
      </p:sp>
      <p:sp>
        <p:nvSpPr>
          <p:cNvPr id="2066" name="Oval 2065">
            <a:extLst>
              <a:ext uri="{FF2B5EF4-FFF2-40B4-BE49-F238E27FC236}">
                <a16:creationId xmlns:a16="http://schemas.microsoft.com/office/drawing/2014/main" id="{A7B99495-F43F-4D80-A44F-2CB4764EB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20569" y="1364732"/>
            <a:ext cx="947488" cy="921785"/>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pic>
        <p:nvPicPr>
          <p:cNvPr id="2052" name="Picture 4" descr="Christ's Sustaining Love">
            <a:extLst>
              <a:ext uri="{FF2B5EF4-FFF2-40B4-BE49-F238E27FC236}">
                <a16:creationId xmlns:a16="http://schemas.microsoft.com/office/drawing/2014/main" id="{347B81EF-44C4-61BA-2C79-D8A4C4BCE1FA}"/>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763" r="1" b="1"/>
          <a:stretch/>
        </p:blipFill>
        <p:spPr bwMode="auto">
          <a:xfrm>
            <a:off x="7901259" y="2727729"/>
            <a:ext cx="4290741" cy="4130271"/>
          </a:xfrm>
          <a:custGeom>
            <a:avLst/>
            <a:gdLst/>
            <a:ahLst/>
            <a:cxnLst/>
            <a:rect l="l" t="t" r="r" b="b"/>
            <a:pathLst>
              <a:path w="4290741" h="4130271">
                <a:moveTo>
                  <a:pt x="2503809" y="0"/>
                </a:moveTo>
                <a:cubicBezTo>
                  <a:pt x="3157405" y="0"/>
                  <a:pt x="3752509" y="250434"/>
                  <a:pt x="4198398" y="660580"/>
                </a:cubicBezTo>
                <a:lnTo>
                  <a:pt x="4290741" y="751286"/>
                </a:lnTo>
                <a:lnTo>
                  <a:pt x="4290741" y="4130271"/>
                </a:lnTo>
                <a:lnTo>
                  <a:pt x="604508" y="4130271"/>
                </a:lnTo>
                <a:lnTo>
                  <a:pt x="461940" y="3953232"/>
                </a:lnTo>
                <a:cubicBezTo>
                  <a:pt x="171051" y="3544183"/>
                  <a:pt x="0" y="3043971"/>
                  <a:pt x="0" y="2503809"/>
                </a:cubicBezTo>
                <a:cubicBezTo>
                  <a:pt x="0" y="1120992"/>
                  <a:pt x="1120992" y="0"/>
                  <a:pt x="2503809" y="0"/>
                </a:cubicBezTo>
                <a:close/>
              </a:path>
            </a:pathLst>
          </a:custGeom>
          <a:noFill/>
          <a:extLst>
            <a:ext uri="{909E8E84-426E-40DD-AFC4-6F175D3DCCD1}">
              <a14:hiddenFill xmlns:a14="http://schemas.microsoft.com/office/drawing/2010/main">
                <a:solidFill>
                  <a:srgbClr val="FFFFFF"/>
                </a:solidFill>
              </a14:hiddenFill>
            </a:ext>
          </a:extLst>
        </p:spPr>
      </p:pic>
      <p:sp>
        <p:nvSpPr>
          <p:cNvPr id="2068" name="Arc 2067">
            <a:extLst>
              <a:ext uri="{FF2B5EF4-FFF2-40B4-BE49-F238E27FC236}">
                <a16:creationId xmlns:a16="http://schemas.microsoft.com/office/drawing/2014/main" id="{70BEB1E7-2F88-40BC-B73D-42E5B6F80BF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4759070" flipV="1">
            <a:off x="6034138" y="-673140"/>
            <a:ext cx="4021193" cy="4021193"/>
          </a:xfrm>
          <a:prstGeom prst="arc">
            <a:avLst>
              <a:gd name="adj1" fmla="val 16200000"/>
              <a:gd name="adj2" fmla="val 20093138"/>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2050" name="Picture 2" descr="God's Love / Share It - Tell It - Show It - Home | Facebook">
            <a:extLst>
              <a:ext uri="{FF2B5EF4-FFF2-40B4-BE49-F238E27FC236}">
                <a16:creationId xmlns:a16="http://schemas.microsoft.com/office/drawing/2014/main" id="{A2538E53-B44D-0A25-8649-1AB9181947E4}"/>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332"/>
          <a:stretch/>
        </p:blipFill>
        <p:spPr bwMode="auto">
          <a:xfrm>
            <a:off x="6261607" y="1"/>
            <a:ext cx="3519312" cy="3007909"/>
          </a:xfrm>
          <a:custGeom>
            <a:avLst/>
            <a:gdLst/>
            <a:ahLst/>
            <a:cxnLst/>
            <a:rect l="l" t="t" r="r" b="b"/>
            <a:pathLst>
              <a:path w="3519312" h="3007909">
                <a:moveTo>
                  <a:pt x="519780" y="0"/>
                </a:moveTo>
                <a:lnTo>
                  <a:pt x="2999532" y="0"/>
                </a:lnTo>
                <a:lnTo>
                  <a:pt x="3003921" y="3989"/>
                </a:lnTo>
                <a:cubicBezTo>
                  <a:pt x="3322356" y="322424"/>
                  <a:pt x="3519312" y="762338"/>
                  <a:pt x="3519312" y="1248253"/>
                </a:cubicBezTo>
                <a:cubicBezTo>
                  <a:pt x="3519312" y="2220084"/>
                  <a:pt x="2731487" y="3007909"/>
                  <a:pt x="1759656" y="3007909"/>
                </a:cubicBezTo>
                <a:cubicBezTo>
                  <a:pt x="787826" y="3007909"/>
                  <a:pt x="0" y="2220084"/>
                  <a:pt x="0" y="1248253"/>
                </a:cubicBezTo>
                <a:cubicBezTo>
                  <a:pt x="0" y="762338"/>
                  <a:pt x="196957" y="322424"/>
                  <a:pt x="515392" y="3989"/>
                </a:cubicBezTo>
                <a:close/>
              </a:path>
            </a:pathLst>
          </a:cu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217980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B4357B-FD84-026C-AEAB-61C5054EFD05}"/>
              </a:ext>
            </a:extLst>
          </p:cNvPr>
          <p:cNvSpPr>
            <a:spLocks noGrp="1"/>
          </p:cNvSpPr>
          <p:nvPr>
            <p:ph type="title"/>
          </p:nvPr>
        </p:nvSpPr>
        <p:spPr>
          <a:xfrm>
            <a:off x="5069940" y="365124"/>
            <a:ext cx="6172200" cy="1828800"/>
          </a:xfrm>
        </p:spPr>
        <p:txBody>
          <a:bodyPr>
            <a:normAutofit/>
          </a:bodyPr>
          <a:lstStyle/>
          <a:p>
            <a:r>
              <a:rPr lang="en-US" dirty="0"/>
              <a:t>SPIRITUALITY</a:t>
            </a:r>
          </a:p>
        </p:txBody>
      </p:sp>
      <p:pic>
        <p:nvPicPr>
          <p:cNvPr id="3074" name="Picture 2" descr="Assumption of Mary in Art : Icons, Modern, Classical – joy of nine9">
            <a:extLst>
              <a:ext uri="{FF2B5EF4-FFF2-40B4-BE49-F238E27FC236}">
                <a16:creationId xmlns:a16="http://schemas.microsoft.com/office/drawing/2014/main" id="{DBECD13C-0CDC-80A8-A61F-6ADC447F5FF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1961" b="2"/>
          <a:stretch/>
        </p:blipFill>
        <p:spPr bwMode="auto">
          <a:xfrm>
            <a:off x="20" y="10"/>
            <a:ext cx="4639713" cy="6857990"/>
          </a:xfrm>
          <a:prstGeom prst="rect">
            <a:avLst/>
          </a:prstGeom>
          <a:noFill/>
          <a:extLst>
            <a:ext uri="{909E8E84-426E-40DD-AFC4-6F175D3DCCD1}">
              <a14:hiddenFill xmlns:a14="http://schemas.microsoft.com/office/drawing/2010/main">
                <a:solidFill>
                  <a:srgbClr val="FFFFFF"/>
                </a:solidFill>
              </a14:hiddenFill>
            </a:ext>
          </a:extLst>
        </p:spPr>
      </p:pic>
      <p:sp>
        <p:nvSpPr>
          <p:cNvPr id="3078" name="Content Placeholder 3077">
            <a:extLst>
              <a:ext uri="{FF2B5EF4-FFF2-40B4-BE49-F238E27FC236}">
                <a16:creationId xmlns:a16="http://schemas.microsoft.com/office/drawing/2014/main" id="{B5F543CF-414F-F940-431A-BFF8D37C18BF}"/>
              </a:ext>
            </a:extLst>
          </p:cNvPr>
          <p:cNvSpPr>
            <a:spLocks noGrp="1"/>
          </p:cNvSpPr>
          <p:nvPr>
            <p:ph idx="1"/>
          </p:nvPr>
        </p:nvSpPr>
        <p:spPr>
          <a:xfrm>
            <a:off x="5069940" y="2322576"/>
            <a:ext cx="6172200" cy="3858768"/>
          </a:xfrm>
        </p:spPr>
        <p:txBody>
          <a:bodyPr>
            <a:normAutofit/>
          </a:bodyPr>
          <a:lstStyle/>
          <a:p>
            <a:pPr marL="0" indent="0">
              <a:buNone/>
            </a:pPr>
            <a:r>
              <a:rPr lang="en-US" sz="2400" dirty="0"/>
              <a:t>As associates, we too share in Mary’s hope that the promises of God come true</a:t>
            </a:r>
          </a:p>
          <a:p>
            <a:endParaRPr lang="en-US" sz="2400" dirty="0"/>
          </a:p>
        </p:txBody>
      </p:sp>
    </p:spTree>
    <p:extLst>
      <p:ext uri="{BB962C8B-B14F-4D97-AF65-F5344CB8AC3E}">
        <p14:creationId xmlns:p14="http://schemas.microsoft.com/office/powerpoint/2010/main" val="940368657"/>
      </p:ext>
    </p:extLst>
  </p:cSld>
  <p:clrMapOvr>
    <a:overrideClrMapping bg1="dk1" tx1="lt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7AE9375-4664-4DB2-922D-2782A6E439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a:extLst>
              <a:ext uri="{FF2B5EF4-FFF2-40B4-BE49-F238E27FC236}">
                <a16:creationId xmlns:a16="http://schemas.microsoft.com/office/drawing/2014/main" id="{0C55CFC7-A811-9293-CBA3-43733865605E}"/>
              </a:ext>
            </a:extLst>
          </p:cNvPr>
          <p:cNvSpPr>
            <a:spLocks noGrp="1"/>
          </p:cNvSpPr>
          <p:nvPr>
            <p:ph type="title"/>
          </p:nvPr>
        </p:nvSpPr>
        <p:spPr>
          <a:xfrm>
            <a:off x="1295400" y="669925"/>
            <a:ext cx="4800600" cy="1325563"/>
          </a:xfrm>
        </p:spPr>
        <p:txBody>
          <a:bodyPr anchor="b">
            <a:normAutofit/>
          </a:bodyPr>
          <a:lstStyle/>
          <a:p>
            <a:r>
              <a:rPr lang="en-US">
                <a:solidFill>
                  <a:schemeClr val="bg1"/>
                </a:solidFill>
              </a:rPr>
              <a:t>LET US PRAY…</a:t>
            </a:r>
          </a:p>
        </p:txBody>
      </p:sp>
      <p:cxnSp>
        <p:nvCxnSpPr>
          <p:cNvPr id="13" name="Straight Connector 12">
            <a:extLst>
              <a:ext uri="{FF2B5EF4-FFF2-40B4-BE49-F238E27FC236}">
                <a16:creationId xmlns:a16="http://schemas.microsoft.com/office/drawing/2014/main" id="{EE504C98-6397-41C1-A8D8-2D9C4ED307E0}"/>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1" y="2026340"/>
            <a:ext cx="6095999"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6FE976C-7265-73ED-5198-E20E71115C2A}"/>
              </a:ext>
            </a:extLst>
          </p:cNvPr>
          <p:cNvSpPr>
            <a:spLocks noGrp="1"/>
          </p:cNvSpPr>
          <p:nvPr>
            <p:ph idx="1"/>
          </p:nvPr>
        </p:nvSpPr>
        <p:spPr>
          <a:xfrm>
            <a:off x="1295400" y="2288833"/>
            <a:ext cx="4800600" cy="3711571"/>
          </a:xfrm>
        </p:spPr>
        <p:txBody>
          <a:bodyPr>
            <a:normAutofit/>
          </a:bodyPr>
          <a:lstStyle/>
          <a:p>
            <a:pPr marL="0" indent="0">
              <a:buNone/>
            </a:pPr>
            <a:r>
              <a:rPr lang="en-US" sz="2000">
                <a:solidFill>
                  <a:schemeClr val="bg1"/>
                </a:solidFill>
              </a:rPr>
              <a:t>Beloved mother of Jesus, watch over us we pray. Help us be bearers of your Son, trusting in God’s plan, and believing in God’s promises. May the blessed Hope which you clung to all your life, Mary, be ours as we carry the charism of the Sisters of Your Assumption.  AMEN</a:t>
            </a:r>
          </a:p>
        </p:txBody>
      </p:sp>
      <p:pic>
        <p:nvPicPr>
          <p:cNvPr id="5" name="Picture 2" descr="Assumption of Mary in Art : Icons, Modern, Classical – joy of nine9">
            <a:extLst>
              <a:ext uri="{FF2B5EF4-FFF2-40B4-BE49-F238E27FC236}">
                <a16:creationId xmlns:a16="http://schemas.microsoft.com/office/drawing/2014/main" id="{D8229720-93BA-BF3C-2C0B-45485EEDDCE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r="1961" b="2"/>
          <a:stretch/>
        </p:blipFill>
        <p:spPr bwMode="auto">
          <a:xfrm>
            <a:off x="7497589" y="369913"/>
            <a:ext cx="1883847" cy="2784532"/>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87417AF-190E-4D6E-AFA6-7D3E84B0B4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31603" y="182859"/>
            <a:ext cx="3996261" cy="317749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80B30ED8-273E-4C07-8568-2FE5CC5C48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5071" y="3543213"/>
            <a:ext cx="3996261" cy="3177496"/>
          </a:xfrm>
          <a:prstGeom prst="rect">
            <a:avLst/>
          </a:prstGeom>
          <a:noFill/>
          <a:ln w="12700">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Online Media 6" title="Seek Ye First">
            <a:hlinkClick r:id="" action="ppaction://media"/>
            <a:extLst>
              <a:ext uri="{FF2B5EF4-FFF2-40B4-BE49-F238E27FC236}">
                <a16:creationId xmlns:a16="http://schemas.microsoft.com/office/drawing/2014/main" id="{D54AEAF0-C4E6-E389-8114-AC2710B959DE}"/>
              </a:ext>
            </a:extLst>
          </p:cNvPr>
          <p:cNvPicPr>
            <a:picLocks noRot="1" noChangeAspect="1"/>
          </p:cNvPicPr>
          <p:nvPr>
            <a:videoFile r:link="rId1"/>
          </p:nvPr>
        </p:nvPicPr>
        <p:blipFill>
          <a:blip r:embed="rId4"/>
          <a:stretch>
            <a:fillRect/>
          </a:stretch>
        </p:blipFill>
        <p:spPr>
          <a:xfrm>
            <a:off x="8027058" y="3572807"/>
            <a:ext cx="3592286" cy="3124851"/>
          </a:xfrm>
          <a:prstGeom prst="rect">
            <a:avLst/>
          </a:prstGeom>
        </p:spPr>
      </p:pic>
    </p:spTree>
    <p:extLst>
      <p:ext uri="{BB962C8B-B14F-4D97-AF65-F5344CB8AC3E}">
        <p14:creationId xmlns:p14="http://schemas.microsoft.com/office/powerpoint/2010/main" val="337665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7"/>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7"/>
                </p:tgtEl>
              </p:cMediaNode>
            </p:video>
            <p:seq concurrent="1" nextAc="seek">
              <p:cTn id="8" restart="whenNotActive" fill="hold" evtFilter="cancelBubble" nodeType="interactiveSeq">
                <p:stCondLst>
                  <p:cond evt="onClick" delay="0">
                    <p:tgtEl>
                      <p:spTgt spid="7"/>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7"/>
                                        </p:tgtEl>
                                      </p:cBhvr>
                                    </p:cmd>
                                  </p:childTnLst>
                                </p:cTn>
                              </p:par>
                            </p:childTnLst>
                          </p:cTn>
                        </p:par>
                      </p:childTnLst>
                    </p:cTn>
                  </p:par>
                </p:childTnLst>
              </p:cTn>
              <p:nextCondLst>
                <p:cond evt="onClick" delay="0">
                  <p:tgtEl>
                    <p:spTgt spid="7"/>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TotalTime>
  <Words>156</Words>
  <Application>Microsoft Office PowerPoint</Application>
  <PresentationFormat>Widescreen</PresentationFormat>
  <Paragraphs>14</Paragraphs>
  <Slides>5</Slides>
  <Notes>0</Notes>
  <HiddenSlides>0</HiddenSlides>
  <MMClips>1</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“What Is Essential?”</vt:lpstr>
      <vt:lpstr>CONTEXT</vt:lpstr>
      <vt:lpstr>PURPOSE</vt:lpstr>
      <vt:lpstr>SPIRITUALITY</vt:lpstr>
      <vt:lpstr>LET US PRAY…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Essential?”</dc:title>
  <dc:creator>Christine Milner</dc:creator>
  <cp:lastModifiedBy>Christine Milner</cp:lastModifiedBy>
  <cp:revision>2</cp:revision>
  <dcterms:created xsi:type="dcterms:W3CDTF">2022-09-06T15:47:15Z</dcterms:created>
  <dcterms:modified xsi:type="dcterms:W3CDTF">2022-09-14T21:17:51Z</dcterms:modified>
</cp:coreProperties>
</file>